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charts/colors4.xml" ContentType="application/vnd.ms-office.chartcolorstyl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2" r:id="rId3"/>
    <p:sldId id="259" r:id="rId4"/>
    <p:sldId id="327" r:id="rId5"/>
    <p:sldId id="263" r:id="rId6"/>
    <p:sldId id="264" r:id="rId7"/>
    <p:sldId id="268" r:id="rId8"/>
    <p:sldId id="273" r:id="rId9"/>
    <p:sldId id="272" r:id="rId10"/>
    <p:sldId id="269" r:id="rId11"/>
    <p:sldId id="270" r:id="rId12"/>
    <p:sldId id="271" r:id="rId13"/>
    <p:sldId id="314" r:id="rId14"/>
    <p:sldId id="315" r:id="rId15"/>
    <p:sldId id="317" r:id="rId16"/>
    <p:sldId id="266" r:id="rId17"/>
    <p:sldId id="322" r:id="rId18"/>
    <p:sldId id="326" r:id="rId19"/>
    <p:sldId id="329" r:id="rId20"/>
    <p:sldId id="276" r:id="rId21"/>
    <p:sldId id="281" r:id="rId22"/>
    <p:sldId id="282" r:id="rId23"/>
    <p:sldId id="330" r:id="rId24"/>
    <p:sldId id="312" r:id="rId25"/>
    <p:sldId id="277" r:id="rId26"/>
    <p:sldId id="278" r:id="rId27"/>
    <p:sldId id="331" r:id="rId28"/>
    <p:sldId id="279" r:id="rId29"/>
    <p:sldId id="284" r:id="rId30"/>
    <p:sldId id="332" r:id="rId31"/>
    <p:sldId id="285" r:id="rId32"/>
    <p:sldId id="286" r:id="rId33"/>
    <p:sldId id="339" r:id="rId34"/>
    <p:sldId id="335" r:id="rId35"/>
    <p:sldId id="340" r:id="rId36"/>
    <p:sldId id="336" r:id="rId37"/>
    <p:sldId id="289" r:id="rId38"/>
    <p:sldId id="296" r:id="rId39"/>
    <p:sldId id="338" r:id="rId40"/>
    <p:sldId id="337" r:id="rId41"/>
    <p:sldId id="342" r:id="rId42"/>
    <p:sldId id="343" r:id="rId43"/>
    <p:sldId id="344" r:id="rId44"/>
    <p:sldId id="341" r:id="rId4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679D"/>
    <a:srgbClr val="194B70"/>
    <a:srgbClr val="FF0000"/>
    <a:srgbClr val="E1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96" y="-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55;&#1088;&#1080;&#1083;&#1086;&#1078;&#1077;&#1085;&#1080;&#1077;_&#1082;_&#1087;&#1080;&#1089;&#1100;&#1084;&#1091;_&#1087;&#1086;_&#1080;&#1089;&#1087;&#1086;&#1083;&#1085;_&#1087;.3.3_&#1087;&#1088;&#1086;&#1090;&#1086;&#1082;&#1086;&#1083;&#1072;_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55;&#1088;&#1080;&#1083;&#1086;&#1078;&#1077;&#1085;&#1080;&#1077;_&#1082;_&#1087;&#1080;&#1089;&#1100;&#1084;&#1091;_&#1087;&#1086;_&#1080;&#1089;&#1087;&#1086;&#1083;&#1085;_&#1087;.3.3_&#1087;&#1088;&#1086;&#1090;&#1086;&#1082;&#1086;&#1083;&#1072;_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&#1055;&#1088;&#1080;&#1083;&#1086;&#1078;&#1077;&#1085;&#1080;&#1077;_&#1082;_&#1087;&#1080;&#1089;&#1100;&#1084;&#1091;_&#1087;&#1086;_&#1080;&#1089;&#1087;&#1086;&#1083;&#1085;_&#1087;.3.3_&#1087;&#1088;&#1086;&#1090;&#1086;&#1082;&#1086;&#1083;&#1072;_20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User\Downloads\&#1055;&#1088;&#1080;&#1083;&#1086;&#1078;&#1077;&#1085;&#1080;&#1077;_&#1082;_&#1087;&#1080;&#1089;&#1100;&#1084;&#1091;_&#1087;&#1086;_&#1080;&#1089;&#1087;&#1086;&#1083;&#1085;_&#1087;.3.3_&#1087;&#1088;&#1086;&#1090;&#1086;&#1082;&#1086;&#1083;&#1072;_20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User\Downloads\&#1055;&#1088;&#1080;&#1083;&#1086;&#1078;&#1077;&#1085;&#1080;&#1077;_&#1082;_&#1087;&#1080;&#1089;&#1100;&#1084;&#1091;_&#1087;&#1086;_&#1080;&#1089;&#1087;&#1086;&#1083;&#1085;_&#1087;.3.3_&#1087;&#1088;&#1086;&#1090;&#1086;&#1082;&#1086;&#1083;&#1072;_20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User\Downloads\&#1076;&#1080;&#1072;&#1075;&#1088;&#1072;&#1084;&#1084;&#1099;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C:\Users\User\Downloads\&#1076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194B70"/>
                </a:solidFill>
              </a:rPr>
              <a:t>Средний балл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Лист3!$B$1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Лист3!$A$2:$A$12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биология</c:v>
                </c:pt>
                <c:pt idx="3">
                  <c:v>химия</c:v>
                </c:pt>
                <c:pt idx="4">
                  <c:v>литература</c:v>
                </c:pt>
                <c:pt idx="5">
                  <c:v>география</c:v>
                </c:pt>
                <c:pt idx="6">
                  <c:v>информатика</c:v>
                </c:pt>
                <c:pt idx="7">
                  <c:v>английский язык</c:v>
                </c:pt>
                <c:pt idx="8">
                  <c:v>история</c:v>
                </c:pt>
                <c:pt idx="9">
                  <c:v>обществознание</c:v>
                </c:pt>
                <c:pt idx="10">
                  <c:v>физика</c:v>
                </c:pt>
              </c:strCache>
            </c:strRef>
          </c:cat>
          <c:val>
            <c:numRef>
              <c:f>Лист3!$B$2:$B$12</c:f>
              <c:numCache>
                <c:formatCode>General</c:formatCode>
                <c:ptCount val="11"/>
                <c:pt idx="0">
                  <c:v>3.9</c:v>
                </c:pt>
                <c:pt idx="1">
                  <c:v>3.44</c:v>
                </c:pt>
                <c:pt idx="2">
                  <c:v>3.34</c:v>
                </c:pt>
                <c:pt idx="3">
                  <c:v>3.9</c:v>
                </c:pt>
                <c:pt idx="4">
                  <c:v>3.7800000000000002</c:v>
                </c:pt>
                <c:pt idx="5">
                  <c:v>3.8</c:v>
                </c:pt>
                <c:pt idx="6">
                  <c:v>3.66</c:v>
                </c:pt>
                <c:pt idx="7">
                  <c:v>4.1199999999999966</c:v>
                </c:pt>
                <c:pt idx="8">
                  <c:v>3.6</c:v>
                </c:pt>
                <c:pt idx="9">
                  <c:v>3.3899999999999997</c:v>
                </c:pt>
                <c:pt idx="10">
                  <c:v>3.69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E7-4B34-A7A5-99333765C18F}"/>
            </c:ext>
          </c:extLst>
        </c:ser>
        <c:ser>
          <c:idx val="1"/>
          <c:order val="1"/>
          <c:tx>
            <c:strRef>
              <c:f>Лист3!$C$1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cat>
            <c:strRef>
              <c:f>Лист3!$A$2:$A$12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биология</c:v>
                </c:pt>
                <c:pt idx="3">
                  <c:v>химия</c:v>
                </c:pt>
                <c:pt idx="4">
                  <c:v>литература</c:v>
                </c:pt>
                <c:pt idx="5">
                  <c:v>география</c:v>
                </c:pt>
                <c:pt idx="6">
                  <c:v>информатика</c:v>
                </c:pt>
                <c:pt idx="7">
                  <c:v>английский язык</c:v>
                </c:pt>
                <c:pt idx="8">
                  <c:v>история</c:v>
                </c:pt>
                <c:pt idx="9">
                  <c:v>обществознание</c:v>
                </c:pt>
                <c:pt idx="10">
                  <c:v>физика</c:v>
                </c:pt>
              </c:strCache>
            </c:strRef>
          </c:cat>
          <c:val>
            <c:numRef>
              <c:f>Лист3!$C$2:$C$12</c:f>
              <c:numCache>
                <c:formatCode>General</c:formatCode>
                <c:ptCount val="11"/>
                <c:pt idx="0">
                  <c:v>3.75</c:v>
                </c:pt>
                <c:pt idx="1">
                  <c:v>3.21</c:v>
                </c:pt>
                <c:pt idx="2">
                  <c:v>3.4</c:v>
                </c:pt>
                <c:pt idx="3">
                  <c:v>3.9</c:v>
                </c:pt>
                <c:pt idx="4">
                  <c:v>3.8699999999999997</c:v>
                </c:pt>
                <c:pt idx="5">
                  <c:v>3.4</c:v>
                </c:pt>
                <c:pt idx="6">
                  <c:v>3.32</c:v>
                </c:pt>
                <c:pt idx="7">
                  <c:v>3.9499999999999997</c:v>
                </c:pt>
                <c:pt idx="8">
                  <c:v>3.58</c:v>
                </c:pt>
                <c:pt idx="9">
                  <c:v>3.14</c:v>
                </c:pt>
                <c:pt idx="10">
                  <c:v>3.57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6E7-4B34-A7A5-99333765C18F}"/>
            </c:ext>
          </c:extLst>
        </c:ser>
        <c:ser>
          <c:idx val="2"/>
          <c:order val="2"/>
          <c:tx>
            <c:strRef>
              <c:f>Лист3!$D$1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Лист3!$A$2:$A$12</c:f>
              <c:strCache>
                <c:ptCount val="11"/>
                <c:pt idx="0">
                  <c:v>русский язык</c:v>
                </c:pt>
                <c:pt idx="1">
                  <c:v>математика</c:v>
                </c:pt>
                <c:pt idx="2">
                  <c:v>биология</c:v>
                </c:pt>
                <c:pt idx="3">
                  <c:v>химия</c:v>
                </c:pt>
                <c:pt idx="4">
                  <c:v>литература</c:v>
                </c:pt>
                <c:pt idx="5">
                  <c:v>география</c:v>
                </c:pt>
                <c:pt idx="6">
                  <c:v>информатика</c:v>
                </c:pt>
                <c:pt idx="7">
                  <c:v>английский язык</c:v>
                </c:pt>
                <c:pt idx="8">
                  <c:v>история</c:v>
                </c:pt>
                <c:pt idx="9">
                  <c:v>обществознание</c:v>
                </c:pt>
                <c:pt idx="10">
                  <c:v>физика</c:v>
                </c:pt>
              </c:strCache>
            </c:strRef>
          </c:cat>
          <c:val>
            <c:numRef>
              <c:f>Лист3!$D$2:$D$12</c:f>
              <c:numCache>
                <c:formatCode>General</c:formatCode>
                <c:ptCount val="11"/>
                <c:pt idx="0">
                  <c:v>3.7</c:v>
                </c:pt>
                <c:pt idx="1">
                  <c:v>3.5</c:v>
                </c:pt>
                <c:pt idx="2">
                  <c:v>3.5</c:v>
                </c:pt>
                <c:pt idx="3">
                  <c:v>4.09</c:v>
                </c:pt>
                <c:pt idx="4">
                  <c:v>3.8</c:v>
                </c:pt>
                <c:pt idx="5">
                  <c:v>3.5</c:v>
                </c:pt>
                <c:pt idx="6">
                  <c:v>3.6</c:v>
                </c:pt>
                <c:pt idx="7">
                  <c:v>4.4400000000000004</c:v>
                </c:pt>
                <c:pt idx="8">
                  <c:v>3.3</c:v>
                </c:pt>
                <c:pt idx="9">
                  <c:v>3.3</c:v>
                </c:pt>
                <c:pt idx="10">
                  <c:v>3.65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6E7-4B34-A7A5-99333765C18F}"/>
            </c:ext>
          </c:extLst>
        </c:ser>
        <c:gapWidth val="219"/>
        <c:overlap val="-27"/>
        <c:axId val="66366464"/>
        <c:axId val="66990848"/>
      </c:barChart>
      <c:catAx>
        <c:axId val="663664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990848"/>
        <c:crosses val="autoZero"/>
        <c:auto val="1"/>
        <c:lblAlgn val="ctr"/>
        <c:lblOffset val="100"/>
      </c:catAx>
      <c:valAx>
        <c:axId val="6699084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36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solidFill>
        <a:srgbClr val="00679D"/>
      </a:solidFill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194B70"/>
                </a:solidFill>
              </a:rPr>
              <a:t>Средний балл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Лист5!$B$1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Лист5!$A$2:$A$13</c:f>
              <c:strCache>
                <c:ptCount val="12"/>
                <c:pt idx="0">
                  <c:v>русский язык</c:v>
                </c:pt>
                <c:pt idx="1">
                  <c:v>математика (база)</c:v>
                </c:pt>
                <c:pt idx="2">
                  <c:v>математика (проф)</c:v>
                </c:pt>
                <c:pt idx="3">
                  <c:v>биология</c:v>
                </c:pt>
                <c:pt idx="4">
                  <c:v>химия</c:v>
                </c:pt>
                <c:pt idx="5">
                  <c:v>литература</c:v>
                </c:pt>
                <c:pt idx="6">
                  <c:v>география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история</c:v>
                </c:pt>
                <c:pt idx="10">
                  <c:v>обществознание</c:v>
                </c:pt>
                <c:pt idx="11">
                  <c:v>физика</c:v>
                </c:pt>
              </c:strCache>
            </c:strRef>
          </c:cat>
          <c:val>
            <c:numRef>
              <c:f>Лист5!$B$2:$B$13</c:f>
              <c:numCache>
                <c:formatCode>General</c:formatCode>
                <c:ptCount val="12"/>
                <c:pt idx="0">
                  <c:v>67.5</c:v>
                </c:pt>
                <c:pt idx="1">
                  <c:v>4.26</c:v>
                </c:pt>
                <c:pt idx="2">
                  <c:v>60.9</c:v>
                </c:pt>
                <c:pt idx="3">
                  <c:v>48.1</c:v>
                </c:pt>
                <c:pt idx="4">
                  <c:v>51.4</c:v>
                </c:pt>
                <c:pt idx="5">
                  <c:v>62.6</c:v>
                </c:pt>
                <c:pt idx="6">
                  <c:v>53</c:v>
                </c:pt>
                <c:pt idx="7">
                  <c:v>65</c:v>
                </c:pt>
                <c:pt idx="8">
                  <c:v>73.7</c:v>
                </c:pt>
                <c:pt idx="9">
                  <c:v>55.7</c:v>
                </c:pt>
                <c:pt idx="10">
                  <c:v>61.2</c:v>
                </c:pt>
                <c:pt idx="11">
                  <c:v>58.3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715-4A18-9F36-D8D1D6D55676}"/>
            </c:ext>
          </c:extLst>
        </c:ser>
        <c:ser>
          <c:idx val="1"/>
          <c:order val="1"/>
          <c:tx>
            <c:strRef>
              <c:f>Лист5!$C$1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cat>
            <c:strRef>
              <c:f>Лист5!$A$2:$A$13</c:f>
              <c:strCache>
                <c:ptCount val="12"/>
                <c:pt idx="0">
                  <c:v>русский язык</c:v>
                </c:pt>
                <c:pt idx="1">
                  <c:v>математика (база)</c:v>
                </c:pt>
                <c:pt idx="2">
                  <c:v>математика (проф)</c:v>
                </c:pt>
                <c:pt idx="3">
                  <c:v>биология</c:v>
                </c:pt>
                <c:pt idx="4">
                  <c:v>химия</c:v>
                </c:pt>
                <c:pt idx="5">
                  <c:v>литература</c:v>
                </c:pt>
                <c:pt idx="6">
                  <c:v>география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история</c:v>
                </c:pt>
                <c:pt idx="10">
                  <c:v>обществознание</c:v>
                </c:pt>
                <c:pt idx="11">
                  <c:v>физика</c:v>
                </c:pt>
              </c:strCache>
            </c:strRef>
          </c:cat>
          <c:val>
            <c:numRef>
              <c:f>Лист5!$C$2:$C$13</c:f>
              <c:numCache>
                <c:formatCode>General</c:formatCode>
                <c:ptCount val="12"/>
                <c:pt idx="0">
                  <c:v>66.149999999999991</c:v>
                </c:pt>
                <c:pt idx="1">
                  <c:v>4.0999999999999996</c:v>
                </c:pt>
                <c:pt idx="2">
                  <c:v>55</c:v>
                </c:pt>
                <c:pt idx="3">
                  <c:v>50.6</c:v>
                </c:pt>
                <c:pt idx="4">
                  <c:v>63.2</c:v>
                </c:pt>
                <c:pt idx="5">
                  <c:v>63.7</c:v>
                </c:pt>
                <c:pt idx="6">
                  <c:v>46.7</c:v>
                </c:pt>
                <c:pt idx="7">
                  <c:v>61</c:v>
                </c:pt>
                <c:pt idx="8">
                  <c:v>55.9</c:v>
                </c:pt>
                <c:pt idx="9">
                  <c:v>55</c:v>
                </c:pt>
                <c:pt idx="10">
                  <c:v>56.1</c:v>
                </c:pt>
                <c:pt idx="11">
                  <c:v>57.7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715-4A18-9F36-D8D1D6D55676}"/>
            </c:ext>
          </c:extLst>
        </c:ser>
        <c:ser>
          <c:idx val="2"/>
          <c:order val="2"/>
          <c:tx>
            <c:strRef>
              <c:f>Лист5!$D$1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Лист5!$A$2:$A$13</c:f>
              <c:strCache>
                <c:ptCount val="12"/>
                <c:pt idx="0">
                  <c:v>русский язык</c:v>
                </c:pt>
                <c:pt idx="1">
                  <c:v>математика (база)</c:v>
                </c:pt>
                <c:pt idx="2">
                  <c:v>математика (проф)</c:v>
                </c:pt>
                <c:pt idx="3">
                  <c:v>биология</c:v>
                </c:pt>
                <c:pt idx="4">
                  <c:v>химия</c:v>
                </c:pt>
                <c:pt idx="5">
                  <c:v>литература</c:v>
                </c:pt>
                <c:pt idx="6">
                  <c:v>география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история</c:v>
                </c:pt>
                <c:pt idx="10">
                  <c:v>обществознание</c:v>
                </c:pt>
                <c:pt idx="11">
                  <c:v>физика</c:v>
                </c:pt>
              </c:strCache>
            </c:strRef>
          </c:cat>
          <c:val>
            <c:numRef>
              <c:f>Лист5!$D$2:$D$13</c:f>
              <c:numCache>
                <c:formatCode>General</c:formatCode>
                <c:ptCount val="12"/>
                <c:pt idx="0">
                  <c:v>65</c:v>
                </c:pt>
                <c:pt idx="1">
                  <c:v>4.0999999999999996</c:v>
                </c:pt>
                <c:pt idx="2">
                  <c:v>62.6</c:v>
                </c:pt>
                <c:pt idx="3">
                  <c:v>54.5</c:v>
                </c:pt>
                <c:pt idx="4">
                  <c:v>57.9</c:v>
                </c:pt>
                <c:pt idx="5">
                  <c:v>66</c:v>
                </c:pt>
                <c:pt idx="6">
                  <c:v>48.3</c:v>
                </c:pt>
                <c:pt idx="7">
                  <c:v>56.4</c:v>
                </c:pt>
                <c:pt idx="8">
                  <c:v>63.9</c:v>
                </c:pt>
                <c:pt idx="9">
                  <c:v>57.5</c:v>
                </c:pt>
                <c:pt idx="10">
                  <c:v>55.1</c:v>
                </c:pt>
                <c:pt idx="11">
                  <c:v>68.599999999999994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715-4A18-9F36-D8D1D6D55676}"/>
            </c:ext>
          </c:extLst>
        </c:ser>
        <c:gapWidth val="219"/>
        <c:overlap val="-27"/>
        <c:axId val="67032192"/>
        <c:axId val="67033728"/>
      </c:barChart>
      <c:catAx>
        <c:axId val="670321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033728"/>
        <c:crosses val="autoZero"/>
        <c:auto val="1"/>
        <c:lblAlgn val="ctr"/>
        <c:lblOffset val="100"/>
      </c:catAx>
      <c:valAx>
        <c:axId val="670337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03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194B7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194B70"/>
                </a:solidFill>
              </a:rPr>
              <a:t>Процент высокобалльников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Лист4!$B$1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Лист4!$A$2:$A$13</c:f>
              <c:strCache>
                <c:ptCount val="12"/>
                <c:pt idx="0">
                  <c:v>русский язык</c:v>
                </c:pt>
                <c:pt idx="1">
                  <c:v>математика (база)</c:v>
                </c:pt>
                <c:pt idx="2">
                  <c:v>математика (проф.)</c:v>
                </c:pt>
                <c:pt idx="3">
                  <c:v>биология</c:v>
                </c:pt>
                <c:pt idx="4">
                  <c:v>химия</c:v>
                </c:pt>
                <c:pt idx="5">
                  <c:v>литература</c:v>
                </c:pt>
                <c:pt idx="6">
                  <c:v>география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история</c:v>
                </c:pt>
                <c:pt idx="10">
                  <c:v>обществознание</c:v>
                </c:pt>
                <c:pt idx="11">
                  <c:v>физика</c:v>
                </c:pt>
              </c:strCache>
            </c:strRef>
          </c:cat>
          <c:val>
            <c:numRef>
              <c:f>Лист4!$B$2:$B$13</c:f>
              <c:numCache>
                <c:formatCode>General</c:formatCode>
                <c:ptCount val="12"/>
                <c:pt idx="0">
                  <c:v>21.3</c:v>
                </c:pt>
                <c:pt idx="1">
                  <c:v>44.1</c:v>
                </c:pt>
                <c:pt idx="2">
                  <c:v>8.3000000000000007</c:v>
                </c:pt>
                <c:pt idx="3">
                  <c:v>2.2999999999999998</c:v>
                </c:pt>
                <c:pt idx="4">
                  <c:v>5.9</c:v>
                </c:pt>
                <c:pt idx="5">
                  <c:v>12.1</c:v>
                </c:pt>
                <c:pt idx="6">
                  <c:v>4.3</c:v>
                </c:pt>
                <c:pt idx="7">
                  <c:v>33.300000000000004</c:v>
                </c:pt>
                <c:pt idx="8">
                  <c:v>47.1</c:v>
                </c:pt>
                <c:pt idx="9">
                  <c:v>8.5</c:v>
                </c:pt>
                <c:pt idx="10">
                  <c:v>12.3</c:v>
                </c:pt>
                <c:pt idx="11">
                  <c:v>15.5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3E-4688-8049-BF01B7D405ED}"/>
            </c:ext>
          </c:extLst>
        </c:ser>
        <c:ser>
          <c:idx val="1"/>
          <c:order val="1"/>
          <c:tx>
            <c:strRef>
              <c:f>Лист4!$C$1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cat>
            <c:strRef>
              <c:f>Лист4!$A$2:$A$13</c:f>
              <c:strCache>
                <c:ptCount val="12"/>
                <c:pt idx="0">
                  <c:v>русский язык</c:v>
                </c:pt>
                <c:pt idx="1">
                  <c:v>математика (база)</c:v>
                </c:pt>
                <c:pt idx="2">
                  <c:v>математика (проф.)</c:v>
                </c:pt>
                <c:pt idx="3">
                  <c:v>биология</c:v>
                </c:pt>
                <c:pt idx="4">
                  <c:v>химия</c:v>
                </c:pt>
                <c:pt idx="5">
                  <c:v>литература</c:v>
                </c:pt>
                <c:pt idx="6">
                  <c:v>география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история</c:v>
                </c:pt>
                <c:pt idx="10">
                  <c:v>обществознание</c:v>
                </c:pt>
                <c:pt idx="11">
                  <c:v>физика</c:v>
                </c:pt>
              </c:strCache>
            </c:strRef>
          </c:cat>
          <c:val>
            <c:numRef>
              <c:f>Лист4!$C$2:$C$13</c:f>
              <c:numCache>
                <c:formatCode>General</c:formatCode>
                <c:ptCount val="12"/>
                <c:pt idx="0">
                  <c:v>18.600000000000001</c:v>
                </c:pt>
                <c:pt idx="1">
                  <c:v>35.9</c:v>
                </c:pt>
                <c:pt idx="2">
                  <c:v>8.1</c:v>
                </c:pt>
                <c:pt idx="3">
                  <c:v>5.2</c:v>
                </c:pt>
                <c:pt idx="4">
                  <c:v>24.6</c:v>
                </c:pt>
                <c:pt idx="5">
                  <c:v>19.2</c:v>
                </c:pt>
                <c:pt idx="6">
                  <c:v>5.6</c:v>
                </c:pt>
                <c:pt idx="7">
                  <c:v>20</c:v>
                </c:pt>
                <c:pt idx="8">
                  <c:v>10.4</c:v>
                </c:pt>
                <c:pt idx="9">
                  <c:v>20.8</c:v>
                </c:pt>
                <c:pt idx="10">
                  <c:v>12.1</c:v>
                </c:pt>
                <c:pt idx="11">
                  <c:v>16.899999999999999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3E-4688-8049-BF01B7D405ED}"/>
            </c:ext>
          </c:extLst>
        </c:ser>
        <c:ser>
          <c:idx val="2"/>
          <c:order val="2"/>
          <c:tx>
            <c:strRef>
              <c:f>Лист4!$D$1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dLbl>
              <c:idx val="10"/>
              <c:layout>
                <c:manualLayout>
                  <c:x val="-2.923417286051428E-3"/>
                  <c:y val="-7.26226497709405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F3E-4688-8049-BF01B7D405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Лист4!$A$2:$A$13</c:f>
              <c:strCache>
                <c:ptCount val="12"/>
                <c:pt idx="0">
                  <c:v>русский язык</c:v>
                </c:pt>
                <c:pt idx="1">
                  <c:v>математика (база)</c:v>
                </c:pt>
                <c:pt idx="2">
                  <c:v>математика (проф.)</c:v>
                </c:pt>
                <c:pt idx="3">
                  <c:v>биология</c:v>
                </c:pt>
                <c:pt idx="4">
                  <c:v>химия</c:v>
                </c:pt>
                <c:pt idx="5">
                  <c:v>литература</c:v>
                </c:pt>
                <c:pt idx="6">
                  <c:v>география</c:v>
                </c:pt>
                <c:pt idx="7">
                  <c:v>информатика</c:v>
                </c:pt>
                <c:pt idx="8">
                  <c:v>английский язык</c:v>
                </c:pt>
                <c:pt idx="9">
                  <c:v>история</c:v>
                </c:pt>
                <c:pt idx="10">
                  <c:v>обществознание</c:v>
                </c:pt>
                <c:pt idx="11">
                  <c:v>физика</c:v>
                </c:pt>
              </c:strCache>
            </c:strRef>
          </c:cat>
          <c:val>
            <c:numRef>
              <c:f>Лист4!$D$2:$D$13</c:f>
              <c:numCache>
                <c:formatCode>General</c:formatCode>
                <c:ptCount val="12"/>
                <c:pt idx="0">
                  <c:v>18.3</c:v>
                </c:pt>
                <c:pt idx="1">
                  <c:v>34.700000000000003</c:v>
                </c:pt>
                <c:pt idx="2">
                  <c:v>15.7</c:v>
                </c:pt>
                <c:pt idx="3">
                  <c:v>11.4</c:v>
                </c:pt>
                <c:pt idx="4">
                  <c:v>20.6</c:v>
                </c:pt>
                <c:pt idx="5">
                  <c:v>30.6</c:v>
                </c:pt>
                <c:pt idx="6">
                  <c:v>0</c:v>
                </c:pt>
                <c:pt idx="7">
                  <c:v>20.5</c:v>
                </c:pt>
                <c:pt idx="8">
                  <c:v>22.7</c:v>
                </c:pt>
                <c:pt idx="9">
                  <c:v>22.6</c:v>
                </c:pt>
                <c:pt idx="10">
                  <c:v>7.3</c:v>
                </c:pt>
                <c:pt idx="11">
                  <c:v>21.4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3E-4688-8049-BF01B7D405ED}"/>
            </c:ext>
          </c:extLst>
        </c:ser>
        <c:gapWidth val="219"/>
        <c:overlap val="-27"/>
        <c:axId val="66405120"/>
        <c:axId val="66406656"/>
      </c:barChart>
      <c:catAx>
        <c:axId val="664051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406656"/>
        <c:crosses val="autoZero"/>
        <c:auto val="1"/>
        <c:lblAlgn val="ctr"/>
        <c:lblOffset val="100"/>
      </c:catAx>
      <c:valAx>
        <c:axId val="66406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6640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Лист6!$B$1</c:f>
              <c:strCache>
                <c:ptCount val="1"/>
                <c:pt idx="0">
                  <c:v>ДОО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Лист6!$A$2:$A$5</c:f>
              <c:strCache>
                <c:ptCount val="4"/>
                <c:pt idx="0">
                  <c:v>Высшее образование</c:v>
                </c:pt>
                <c:pt idx="1">
                  <c:v>Среднее профессиональное  образование</c:v>
                </c:pt>
                <c:pt idx="2">
                  <c:v>Возраст до 25 лет</c:v>
                </c:pt>
                <c:pt idx="3">
                  <c:v>Пенсионный возраст</c:v>
                </c:pt>
              </c:strCache>
            </c:strRef>
          </c:cat>
          <c:val>
            <c:numRef>
              <c:f>Лист6!$B$2:$B$5</c:f>
              <c:numCache>
                <c:formatCode>0%</c:formatCode>
                <c:ptCount val="4"/>
                <c:pt idx="0">
                  <c:v>0.53</c:v>
                </c:pt>
                <c:pt idx="1">
                  <c:v>0.47000000000000008</c:v>
                </c:pt>
                <c:pt idx="2">
                  <c:v>0.05</c:v>
                </c:pt>
                <c:pt idx="3">
                  <c:v>6.0000000000000032E-2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9CC-45F2-8CAA-B0329062302E}"/>
            </c:ext>
          </c:extLst>
        </c:ser>
        <c:ser>
          <c:idx val="1"/>
          <c:order val="1"/>
          <c:tx>
            <c:strRef>
              <c:f>Лист6!$C$1</c:f>
              <c:strCache>
                <c:ptCount val="1"/>
                <c:pt idx="0">
                  <c:v>ОО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Лист6!$A$2:$A$5</c:f>
              <c:strCache>
                <c:ptCount val="4"/>
                <c:pt idx="0">
                  <c:v>Высшее образование</c:v>
                </c:pt>
                <c:pt idx="1">
                  <c:v>Среднее профессиональное  образование</c:v>
                </c:pt>
                <c:pt idx="2">
                  <c:v>Возраст до 25 лет</c:v>
                </c:pt>
                <c:pt idx="3">
                  <c:v>Пенсионный возраст</c:v>
                </c:pt>
              </c:strCache>
            </c:strRef>
          </c:cat>
          <c:val>
            <c:numRef>
              <c:f>Лист6!$C$2:$C$5</c:f>
              <c:numCache>
                <c:formatCode>0%</c:formatCode>
                <c:ptCount val="4"/>
                <c:pt idx="0">
                  <c:v>0.79</c:v>
                </c:pt>
                <c:pt idx="1">
                  <c:v>0.19</c:v>
                </c:pt>
                <c:pt idx="2">
                  <c:v>2.0000000000000011E-2</c:v>
                </c:pt>
                <c:pt idx="3">
                  <c:v>0.23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CC-45F2-8CAA-B0329062302E}"/>
            </c:ext>
          </c:extLst>
        </c:ser>
        <c:gapWidth val="219"/>
        <c:overlap val="-27"/>
        <c:axId val="73680768"/>
        <c:axId val="73682304"/>
      </c:barChart>
      <c:catAx>
        <c:axId val="73680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682304"/>
        <c:crossesAt val="0"/>
        <c:auto val="1"/>
        <c:lblAlgn val="ctr"/>
        <c:lblOffset val="100"/>
      </c:catAx>
      <c:valAx>
        <c:axId val="736823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tickLblPos val="none"/>
        <c:crossAx val="73680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solidFill>
        <a:srgbClr val="00679D"/>
      </a:solidFill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Лист7!$A$5</c:f>
              <c:strCache>
                <c:ptCount val="1"/>
                <c:pt idx="0">
                  <c:v>ВКК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9.9831674887276758E-3"/>
                  <c:y val="-1.656488609358249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AAE-458A-B3D6-7ED9F13D890D}"/>
                </c:ext>
              </c:extLst>
            </c:dLbl>
            <c:dLbl>
              <c:idx val="1"/>
              <c:layout>
                <c:manualLayout>
                  <c:x val="-2.3293926461001202E-2"/>
                  <c:y val="-1.15954202655077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194B7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7011317400791945"/>
                      <c:h val="5.958402571079012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AAE-458A-B3D6-7ED9F13D890D}"/>
                </c:ext>
              </c:extLst>
            </c:dLbl>
            <c:dLbl>
              <c:idx val="2"/>
              <c:layout>
                <c:manualLayout>
                  <c:x val="-4.3260392451153352E-2"/>
                  <c:y val="-1.325190887486604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AAE-458A-B3D6-7ED9F13D8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Лист7!$B$4:$D$4</c:f>
              <c:strCache>
                <c:ptCount val="3"/>
                <c:pt idx="0">
                  <c:v>ДОО</c:v>
                </c:pt>
                <c:pt idx="1">
                  <c:v>ОО</c:v>
                </c:pt>
                <c:pt idx="2">
                  <c:v>ДОП</c:v>
                </c:pt>
              </c:strCache>
            </c:strRef>
          </c:cat>
          <c:val>
            <c:numRef>
              <c:f>Лист7!$B$5:$D$5</c:f>
              <c:numCache>
                <c:formatCode>0.00%</c:formatCode>
                <c:ptCount val="3"/>
                <c:pt idx="0">
                  <c:v>0.17400000000000004</c:v>
                </c:pt>
                <c:pt idx="1">
                  <c:v>0.21300000000000011</c:v>
                </c:pt>
                <c:pt idx="2">
                  <c:v>0.23300000000000001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AE-458A-B3D6-7ED9F13D890D}"/>
            </c:ext>
          </c:extLst>
        </c:ser>
        <c:ser>
          <c:idx val="1"/>
          <c:order val="1"/>
          <c:tx>
            <c:strRef>
              <c:f>Лист7!$A$6</c:f>
              <c:strCache>
                <c:ptCount val="1"/>
                <c:pt idx="0">
                  <c:v>1КК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Лист7!$B$4:$D$4</c:f>
              <c:strCache>
                <c:ptCount val="3"/>
                <c:pt idx="0">
                  <c:v>ДОО</c:v>
                </c:pt>
                <c:pt idx="1">
                  <c:v>ОО</c:v>
                </c:pt>
                <c:pt idx="2">
                  <c:v>ДОП</c:v>
                </c:pt>
              </c:strCache>
            </c:strRef>
          </c:cat>
          <c:val>
            <c:numRef>
              <c:f>Лист7!$B$6:$D$6</c:f>
              <c:numCache>
                <c:formatCode>0.00%</c:formatCode>
                <c:ptCount val="3"/>
                <c:pt idx="0">
                  <c:v>0.51900000000000002</c:v>
                </c:pt>
                <c:pt idx="1">
                  <c:v>0.4730000000000002</c:v>
                </c:pt>
                <c:pt idx="2">
                  <c:v>0.44800000000000001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AE-458A-B3D6-7ED9F13D890D}"/>
            </c:ext>
          </c:extLst>
        </c:ser>
        <c:ser>
          <c:idx val="2"/>
          <c:order val="2"/>
          <c:tx>
            <c:strRef>
              <c:f>Лист7!$A$7</c:f>
              <c:strCache>
                <c:ptCount val="1"/>
                <c:pt idx="0">
                  <c:v>СЗД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1.3310889984970202E-2"/>
                  <c:y val="-2.650381774973199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FAAE-458A-B3D6-7ED9F13D890D}"/>
                </c:ext>
              </c:extLst>
            </c:dLbl>
            <c:dLbl>
              <c:idx val="2"/>
              <c:layout>
                <c:manualLayout>
                  <c:x val="2.6621779969940348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AAE-458A-B3D6-7ED9F13D8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Лист7!$B$4:$D$4</c:f>
              <c:strCache>
                <c:ptCount val="3"/>
                <c:pt idx="0">
                  <c:v>ДОО</c:v>
                </c:pt>
                <c:pt idx="1">
                  <c:v>ОО</c:v>
                </c:pt>
                <c:pt idx="2">
                  <c:v>ДОП</c:v>
                </c:pt>
              </c:strCache>
            </c:strRef>
          </c:cat>
          <c:val>
            <c:numRef>
              <c:f>Лист7!$B$7:$D$7</c:f>
              <c:numCache>
                <c:formatCode>0%</c:formatCode>
                <c:ptCount val="3"/>
                <c:pt idx="0" formatCode="0.00%">
                  <c:v>8.2000000000000003E-2</c:v>
                </c:pt>
                <c:pt idx="1">
                  <c:v>0.11</c:v>
                </c:pt>
                <c:pt idx="2" formatCode="0.00%">
                  <c:v>7.8000000000000014E-2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AAE-458A-B3D6-7ED9F13D890D}"/>
            </c:ext>
          </c:extLst>
        </c:ser>
        <c:gapWidth val="219"/>
        <c:overlap val="-27"/>
        <c:axId val="73815168"/>
        <c:axId val="73816704"/>
      </c:barChart>
      <c:catAx>
        <c:axId val="738151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816704"/>
        <c:crosses val="autoZero"/>
        <c:auto val="1"/>
        <c:lblAlgn val="ctr"/>
        <c:lblOffset val="100"/>
      </c:catAx>
      <c:valAx>
        <c:axId val="738167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tickLblPos val="none"/>
        <c:crossAx val="73815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solidFill>
        <a:srgbClr val="00679D"/>
      </a:solidFill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rgbClr val="194B70"/>
                </a:solidFill>
              </a:rPr>
              <a:t>вакансии 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Лист8!$A$2</c:f>
              <c:strCache>
                <c:ptCount val="1"/>
                <c:pt idx="0">
                  <c:v>воспитатель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Лист8!$B$1:$C$1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Лист8!$B$2:$C$2</c:f>
              <c:numCache>
                <c:formatCode>General</c:formatCode>
                <c:ptCount val="2"/>
                <c:pt idx="0">
                  <c:v>70</c:v>
                </c:pt>
                <c:pt idx="1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72C-46A0-9F39-AFB741F875E0}"/>
            </c:ext>
          </c:extLst>
        </c:ser>
        <c:ser>
          <c:idx val="1"/>
          <c:order val="1"/>
          <c:tx>
            <c:strRef>
              <c:f>Лист8!$A$3</c:f>
              <c:strCache>
                <c:ptCount val="1"/>
                <c:pt idx="0">
                  <c:v>учитель 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Лист8!$B$1:$C$1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Лист8!$B$3:$C$3</c:f>
              <c:numCache>
                <c:formatCode>General</c:formatCode>
                <c:ptCount val="2"/>
                <c:pt idx="0">
                  <c:v>55</c:v>
                </c:pt>
                <c:pt idx="1">
                  <c:v>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72C-46A0-9F39-AFB741F875E0}"/>
            </c:ext>
          </c:extLst>
        </c:ser>
        <c:gapWidth val="182"/>
        <c:axId val="73770496"/>
        <c:axId val="73772032"/>
      </c:barChart>
      <c:catAx>
        <c:axId val="7377049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3772032"/>
        <c:crosses val="autoZero"/>
        <c:auto val="1"/>
        <c:lblAlgn val="ctr"/>
        <c:lblOffset val="100"/>
      </c:catAx>
      <c:valAx>
        <c:axId val="737720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7377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rgbClr val="194B7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plotArea>
      <c:layout/>
      <c:barChart>
        <c:barDir val="bar"/>
        <c:grouping val="clustered"/>
        <c:ser>
          <c:idx val="0"/>
          <c:order val="0"/>
          <c:tx>
            <c:strRef>
              <c:f>Лист9!$B$2</c:f>
              <c:strCache>
                <c:ptCount val="1"/>
                <c:pt idx="0">
                  <c:v>нагрузка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194B7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Лист9!$A$3:$A$5</c:f>
              <c:strCache>
                <c:ptCount val="3"/>
                <c:pt idx="0">
                  <c:v>2022г.</c:v>
                </c:pt>
                <c:pt idx="1">
                  <c:v>2023г.</c:v>
                </c:pt>
                <c:pt idx="2">
                  <c:v>2024г.</c:v>
                </c:pt>
              </c:strCache>
            </c:strRef>
          </c:cat>
          <c:val>
            <c:numRef>
              <c:f>Лист9!$B$3:$B$5</c:f>
              <c:numCache>
                <c:formatCode>General</c:formatCode>
                <c:ptCount val="3"/>
                <c:pt idx="0">
                  <c:v>30.52</c:v>
                </c:pt>
                <c:pt idx="1">
                  <c:v>30.979999999999993</c:v>
                </c:pt>
                <c:pt idx="2">
                  <c:v>30.74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38-495E-AEBF-7F45A2E9FB67}"/>
            </c:ext>
          </c:extLst>
        </c:ser>
        <c:gapWidth val="182"/>
        <c:axId val="69344640"/>
        <c:axId val="69366912"/>
      </c:barChart>
      <c:catAx>
        <c:axId val="6934464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194B7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9366912"/>
        <c:crosses val="autoZero"/>
        <c:auto val="1"/>
        <c:lblAlgn val="ctr"/>
        <c:lblOffset val="100"/>
      </c:catAx>
      <c:valAx>
        <c:axId val="69366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6934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723C4-70DC-4BFD-A6D0-187440F5893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464CC78C-44A6-44C4-8E04-3A24D63BC7D0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11 муниципальных дошкольных образовательных организаций           </a:t>
          </a:r>
          <a:r>
            <a:rPr lang="ru-RU" b="1" dirty="0" smtClean="0">
              <a:solidFill>
                <a:srgbClr val="194B70"/>
              </a:solidFill>
            </a:rPr>
            <a:t>1725 мест для детей от 1,5 до 3 лет     7160 мест для детей от 3 до 7 лет</a:t>
          </a:r>
          <a:endParaRPr lang="ru-RU" b="1" dirty="0">
            <a:solidFill>
              <a:srgbClr val="194B70"/>
            </a:solidFill>
          </a:endParaRPr>
        </a:p>
      </dgm:t>
    </dgm:pt>
    <dgm:pt modelId="{7371F6D8-DE95-49E4-A85A-D4037B20C92D}" type="parTrans" cxnId="{6FB7EBD8-3B1E-44C1-8F97-F9D14FFB84AE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E0EF062D-CB62-4DBD-BF30-E43369B92B04}" type="sibTrans" cxnId="{6FB7EBD8-3B1E-44C1-8F97-F9D14FFB84AE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D9D404B1-6685-4D29-93F6-E6B397518E74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24 общеобразовательные организации </a:t>
          </a:r>
        </a:p>
        <a:p>
          <a:r>
            <a:rPr lang="ru-RU" b="1" dirty="0" smtClean="0">
              <a:solidFill>
                <a:srgbClr val="194B70"/>
              </a:solidFill>
            </a:rPr>
            <a:t>19 459 обучающихся, из них</a:t>
          </a:r>
        </a:p>
        <a:p>
          <a:r>
            <a:rPr lang="ru-RU" b="1" dirty="0" smtClean="0">
              <a:solidFill>
                <a:srgbClr val="194B70"/>
              </a:solidFill>
            </a:rPr>
            <a:t>1662 первоклассников </a:t>
          </a:r>
          <a:endParaRPr lang="ru-RU" b="1" dirty="0">
            <a:solidFill>
              <a:srgbClr val="194B70"/>
            </a:solidFill>
          </a:endParaRPr>
        </a:p>
      </dgm:t>
    </dgm:pt>
    <dgm:pt modelId="{FAD4E123-0AA9-4093-A949-0A054E654803}" type="parTrans" cxnId="{0277CDEF-7196-4C16-BF03-7A3632E98B9B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2D09DDBE-2667-4F0D-B9C3-DC6BC20B7B98}" type="sibTrans" cxnId="{0277CDEF-7196-4C16-BF03-7A3632E98B9B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C365DE2C-0419-483C-B085-871C9C9433D1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4 учреждения дополнительного образования                         </a:t>
          </a:r>
        </a:p>
        <a:p>
          <a:r>
            <a:rPr lang="ru-RU" b="1" dirty="0" smtClean="0">
              <a:solidFill>
                <a:srgbClr val="194B70"/>
              </a:solidFill>
            </a:rPr>
            <a:t>4 261 обучающийся</a:t>
          </a:r>
          <a:endParaRPr lang="ru-RU" b="1" dirty="0">
            <a:solidFill>
              <a:srgbClr val="194B70"/>
            </a:solidFill>
          </a:endParaRPr>
        </a:p>
      </dgm:t>
    </dgm:pt>
    <dgm:pt modelId="{729EFB69-2368-4ED7-A814-1793F58C3907}" type="parTrans" cxnId="{8A1772CB-EF2E-4D4C-AE69-372CB69B33B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669B915A-9662-4143-826F-893A3F293AE9}" type="sibTrans" cxnId="{8A1772CB-EF2E-4D4C-AE69-372CB69B33B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ADE404CA-45C0-44C8-B548-868F91CE5865}" type="pres">
      <dgm:prSet presAssocID="{6EB723C4-70DC-4BFD-A6D0-187440F58930}" presName="linearFlow" presStyleCnt="0">
        <dgm:presLayoutVars>
          <dgm:dir/>
          <dgm:resizeHandles val="exact"/>
        </dgm:presLayoutVars>
      </dgm:prSet>
      <dgm:spPr/>
    </dgm:pt>
    <dgm:pt modelId="{62FC75B7-4A69-4AFC-9A2A-2FE599C06EA3}" type="pres">
      <dgm:prSet presAssocID="{464CC78C-44A6-44C4-8E04-3A24D63BC7D0}" presName="composite" presStyleCnt="0"/>
      <dgm:spPr/>
    </dgm:pt>
    <dgm:pt modelId="{DBAE7196-A41B-4830-BE58-507BE7413898}" type="pres">
      <dgm:prSet presAssocID="{464CC78C-44A6-44C4-8E04-3A24D63BC7D0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/>
          </a:solidFill>
        </a:ln>
      </dgm:spPr>
    </dgm:pt>
    <dgm:pt modelId="{8D984777-64BF-4EA1-829C-4B1C57A7C12D}" type="pres">
      <dgm:prSet presAssocID="{464CC78C-44A6-44C4-8E04-3A24D63BC7D0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B9E363-FD42-45FE-98F9-88BF2EFD6E23}" type="pres">
      <dgm:prSet presAssocID="{E0EF062D-CB62-4DBD-BF30-E43369B92B04}" presName="spacing" presStyleCnt="0"/>
      <dgm:spPr/>
    </dgm:pt>
    <dgm:pt modelId="{67D1B8C0-D8CE-4586-BDA7-C3C120A6462A}" type="pres">
      <dgm:prSet presAssocID="{D9D404B1-6685-4D29-93F6-E6B397518E74}" presName="composite" presStyleCnt="0"/>
      <dgm:spPr/>
    </dgm:pt>
    <dgm:pt modelId="{F9DD4089-C850-4536-B614-5A18E6342DE6}" type="pres">
      <dgm:prSet presAssocID="{D9D404B1-6685-4D29-93F6-E6B397518E74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1"/>
          </a:solidFill>
        </a:ln>
      </dgm:spPr>
    </dgm:pt>
    <dgm:pt modelId="{A4E30528-9029-450F-8169-83F15C9CA60F}" type="pres">
      <dgm:prSet presAssocID="{D9D404B1-6685-4D29-93F6-E6B397518E74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EE6CD-A468-4221-9315-54398A3D7208}" type="pres">
      <dgm:prSet presAssocID="{2D09DDBE-2667-4F0D-B9C3-DC6BC20B7B98}" presName="spacing" presStyleCnt="0"/>
      <dgm:spPr/>
    </dgm:pt>
    <dgm:pt modelId="{12F70586-A4CC-4996-8708-92283B561A50}" type="pres">
      <dgm:prSet presAssocID="{C365DE2C-0419-483C-B085-871C9C9433D1}" presName="composite" presStyleCnt="0"/>
      <dgm:spPr/>
    </dgm:pt>
    <dgm:pt modelId="{CB94DA6F-6BE8-4523-975C-962556E5E2AE}" type="pres">
      <dgm:prSet presAssocID="{C365DE2C-0419-483C-B085-871C9C9433D1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1"/>
          </a:solidFill>
        </a:ln>
      </dgm:spPr>
    </dgm:pt>
    <dgm:pt modelId="{53212524-4EAA-44E8-83AC-7B005F8C0BDF}" type="pres">
      <dgm:prSet presAssocID="{C365DE2C-0419-483C-B085-871C9C9433D1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77CDEF-7196-4C16-BF03-7A3632E98B9B}" srcId="{6EB723C4-70DC-4BFD-A6D0-187440F58930}" destId="{D9D404B1-6685-4D29-93F6-E6B397518E74}" srcOrd="1" destOrd="0" parTransId="{FAD4E123-0AA9-4093-A949-0A054E654803}" sibTransId="{2D09DDBE-2667-4F0D-B9C3-DC6BC20B7B98}"/>
    <dgm:cxn modelId="{C0F98138-0680-4537-A96F-8767363B7433}" type="presOf" srcId="{6EB723C4-70DC-4BFD-A6D0-187440F58930}" destId="{ADE404CA-45C0-44C8-B548-868F91CE5865}" srcOrd="0" destOrd="0" presId="urn:microsoft.com/office/officeart/2005/8/layout/vList3#1"/>
    <dgm:cxn modelId="{D3E5B592-D674-40D3-A75C-9754C4A74D60}" type="presOf" srcId="{464CC78C-44A6-44C4-8E04-3A24D63BC7D0}" destId="{8D984777-64BF-4EA1-829C-4B1C57A7C12D}" srcOrd="0" destOrd="0" presId="urn:microsoft.com/office/officeart/2005/8/layout/vList3#1"/>
    <dgm:cxn modelId="{31D33F4D-7472-4672-A83A-A1EE97BCC79E}" type="presOf" srcId="{C365DE2C-0419-483C-B085-871C9C9433D1}" destId="{53212524-4EAA-44E8-83AC-7B005F8C0BDF}" srcOrd="0" destOrd="0" presId="urn:microsoft.com/office/officeart/2005/8/layout/vList3#1"/>
    <dgm:cxn modelId="{8A1772CB-EF2E-4D4C-AE69-372CB69B33B6}" srcId="{6EB723C4-70DC-4BFD-A6D0-187440F58930}" destId="{C365DE2C-0419-483C-B085-871C9C9433D1}" srcOrd="2" destOrd="0" parTransId="{729EFB69-2368-4ED7-A814-1793F58C3907}" sibTransId="{669B915A-9662-4143-826F-893A3F293AE9}"/>
    <dgm:cxn modelId="{DDDF9A5B-CBB2-4D50-9FFD-CF2E99F1939D}" type="presOf" srcId="{D9D404B1-6685-4D29-93F6-E6B397518E74}" destId="{A4E30528-9029-450F-8169-83F15C9CA60F}" srcOrd="0" destOrd="0" presId="urn:microsoft.com/office/officeart/2005/8/layout/vList3#1"/>
    <dgm:cxn modelId="{6FB7EBD8-3B1E-44C1-8F97-F9D14FFB84AE}" srcId="{6EB723C4-70DC-4BFD-A6D0-187440F58930}" destId="{464CC78C-44A6-44C4-8E04-3A24D63BC7D0}" srcOrd="0" destOrd="0" parTransId="{7371F6D8-DE95-49E4-A85A-D4037B20C92D}" sibTransId="{E0EF062D-CB62-4DBD-BF30-E43369B92B04}"/>
    <dgm:cxn modelId="{39A53FA0-756A-47CA-91EB-BAA0A60FBF24}" type="presParOf" srcId="{ADE404CA-45C0-44C8-B548-868F91CE5865}" destId="{62FC75B7-4A69-4AFC-9A2A-2FE599C06EA3}" srcOrd="0" destOrd="0" presId="urn:microsoft.com/office/officeart/2005/8/layout/vList3#1"/>
    <dgm:cxn modelId="{0A6E6D20-5ABC-4F18-ABF2-DF2396890D61}" type="presParOf" srcId="{62FC75B7-4A69-4AFC-9A2A-2FE599C06EA3}" destId="{DBAE7196-A41B-4830-BE58-507BE7413898}" srcOrd="0" destOrd="0" presId="urn:microsoft.com/office/officeart/2005/8/layout/vList3#1"/>
    <dgm:cxn modelId="{27759FD0-8979-4377-B6D0-E95DA7C6C05A}" type="presParOf" srcId="{62FC75B7-4A69-4AFC-9A2A-2FE599C06EA3}" destId="{8D984777-64BF-4EA1-829C-4B1C57A7C12D}" srcOrd="1" destOrd="0" presId="urn:microsoft.com/office/officeart/2005/8/layout/vList3#1"/>
    <dgm:cxn modelId="{4E5FAE8A-E169-4B04-8CE8-E46D049300AA}" type="presParOf" srcId="{ADE404CA-45C0-44C8-B548-868F91CE5865}" destId="{71B9E363-FD42-45FE-98F9-88BF2EFD6E23}" srcOrd="1" destOrd="0" presId="urn:microsoft.com/office/officeart/2005/8/layout/vList3#1"/>
    <dgm:cxn modelId="{D8ADB1C2-EF74-49E3-BED8-6C29FEDB1166}" type="presParOf" srcId="{ADE404CA-45C0-44C8-B548-868F91CE5865}" destId="{67D1B8C0-D8CE-4586-BDA7-C3C120A6462A}" srcOrd="2" destOrd="0" presId="urn:microsoft.com/office/officeart/2005/8/layout/vList3#1"/>
    <dgm:cxn modelId="{BCD8C3AF-A09F-4FA2-8E37-CE84C5DF7A39}" type="presParOf" srcId="{67D1B8C0-D8CE-4586-BDA7-C3C120A6462A}" destId="{F9DD4089-C850-4536-B614-5A18E6342DE6}" srcOrd="0" destOrd="0" presId="urn:microsoft.com/office/officeart/2005/8/layout/vList3#1"/>
    <dgm:cxn modelId="{17F262CC-EA38-4236-8A7B-4F4C137E5B0B}" type="presParOf" srcId="{67D1B8C0-D8CE-4586-BDA7-C3C120A6462A}" destId="{A4E30528-9029-450F-8169-83F15C9CA60F}" srcOrd="1" destOrd="0" presId="urn:microsoft.com/office/officeart/2005/8/layout/vList3#1"/>
    <dgm:cxn modelId="{18AEE64A-EDC7-45A0-A286-2C1476181D40}" type="presParOf" srcId="{ADE404CA-45C0-44C8-B548-868F91CE5865}" destId="{B5AEE6CD-A468-4221-9315-54398A3D7208}" srcOrd="3" destOrd="0" presId="urn:microsoft.com/office/officeart/2005/8/layout/vList3#1"/>
    <dgm:cxn modelId="{358D5698-50AB-45BC-B24F-C0BE2A628980}" type="presParOf" srcId="{ADE404CA-45C0-44C8-B548-868F91CE5865}" destId="{12F70586-A4CC-4996-8708-92283B561A50}" srcOrd="4" destOrd="0" presId="urn:microsoft.com/office/officeart/2005/8/layout/vList3#1"/>
    <dgm:cxn modelId="{255A2283-F490-42DD-8312-8E16FA61FA24}" type="presParOf" srcId="{12F70586-A4CC-4996-8708-92283B561A50}" destId="{CB94DA6F-6BE8-4523-975C-962556E5E2AE}" srcOrd="0" destOrd="0" presId="urn:microsoft.com/office/officeart/2005/8/layout/vList3#1"/>
    <dgm:cxn modelId="{8924536A-93A6-4058-B8FF-AFF696F1C5A3}" type="presParOf" srcId="{12F70586-A4CC-4996-8708-92283B561A50}" destId="{53212524-4EAA-44E8-83AC-7B005F8C0BDF}" srcOrd="1" destOrd="0" presId="urn:microsoft.com/office/officeart/2005/8/layout/vList3#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FF1FF3-0C64-4FD6-9DA5-AE06063C2A2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FC3FBA-8E96-4DB0-AA08-2D054AB85B8E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194B70"/>
              </a:solidFill>
            </a:rPr>
            <a:t>Естественнонаучный профиль – ОО №№ 1, 2, 7, 9, 15, 21</a:t>
          </a:r>
          <a:endParaRPr lang="ru-RU" b="1" dirty="0">
            <a:solidFill>
              <a:srgbClr val="194B70"/>
            </a:solidFill>
          </a:endParaRPr>
        </a:p>
      </dgm:t>
    </dgm:pt>
    <dgm:pt modelId="{57B81746-C1E6-44D4-A022-450E441A1893}" type="parTrans" cxnId="{63ECE7CB-953F-45DB-932A-473B228EF881}">
      <dgm:prSet/>
      <dgm:spPr/>
      <dgm:t>
        <a:bodyPr/>
        <a:lstStyle/>
        <a:p>
          <a:endParaRPr lang="ru-RU"/>
        </a:p>
      </dgm:t>
    </dgm:pt>
    <dgm:pt modelId="{277D0C3E-EFFF-4ECB-81EA-2825E5B3A0AC}" type="sibTrans" cxnId="{63ECE7CB-953F-45DB-932A-473B228EF881}">
      <dgm:prSet/>
      <dgm:spPr>
        <a:ln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8912261F-3A89-4347-8ABA-CF87617A74DD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194B70"/>
              </a:solidFill>
            </a:rPr>
            <a:t>Гуманитарный профиль – ОО №№ 2, 4, 5, 7, 10, 15, 26, 28</a:t>
          </a:r>
          <a:endParaRPr lang="ru-RU" b="1" dirty="0">
            <a:solidFill>
              <a:srgbClr val="194B70"/>
            </a:solidFill>
          </a:endParaRPr>
        </a:p>
      </dgm:t>
    </dgm:pt>
    <dgm:pt modelId="{1175573C-38A4-41D7-80F4-FF720ACD9D1C}" type="parTrans" cxnId="{65730400-E7E1-47BD-9837-0F288AE764AB}">
      <dgm:prSet/>
      <dgm:spPr/>
      <dgm:t>
        <a:bodyPr/>
        <a:lstStyle/>
        <a:p>
          <a:endParaRPr lang="ru-RU"/>
        </a:p>
      </dgm:t>
    </dgm:pt>
    <dgm:pt modelId="{A4B65DB5-8670-442E-AAD0-F3D7AE4304CC}" type="sibTrans" cxnId="{65730400-E7E1-47BD-9837-0F288AE764AB}">
      <dgm:prSet/>
      <dgm:spPr/>
      <dgm:t>
        <a:bodyPr/>
        <a:lstStyle/>
        <a:p>
          <a:endParaRPr lang="ru-RU"/>
        </a:p>
      </dgm:t>
    </dgm:pt>
    <dgm:pt modelId="{29617553-2733-4B1D-BF1E-3852D5DA2901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194B70"/>
              </a:solidFill>
            </a:rPr>
            <a:t>Социально-экономический профиль –  ОО №№ 2, 3, 6, 9, 20, 22, 28, 32</a:t>
          </a:r>
          <a:endParaRPr lang="ru-RU" b="1" dirty="0">
            <a:solidFill>
              <a:srgbClr val="194B70"/>
            </a:solidFill>
          </a:endParaRPr>
        </a:p>
      </dgm:t>
    </dgm:pt>
    <dgm:pt modelId="{1E165ED3-916D-4306-BD1E-84896C14CE6A}" type="parTrans" cxnId="{7C85FE78-EE45-4B56-B32D-39EFC63447F0}">
      <dgm:prSet/>
      <dgm:spPr/>
      <dgm:t>
        <a:bodyPr/>
        <a:lstStyle/>
        <a:p>
          <a:endParaRPr lang="ru-RU"/>
        </a:p>
      </dgm:t>
    </dgm:pt>
    <dgm:pt modelId="{13455EEB-8214-4ACA-BB6C-F0F17879D8CA}" type="sibTrans" cxnId="{7C85FE78-EE45-4B56-B32D-39EFC63447F0}">
      <dgm:prSet/>
      <dgm:spPr/>
      <dgm:t>
        <a:bodyPr/>
        <a:lstStyle/>
        <a:p>
          <a:endParaRPr lang="ru-RU"/>
        </a:p>
      </dgm:t>
    </dgm:pt>
    <dgm:pt modelId="{B7ED2662-5A70-4E11-B41A-990EB3CF3237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194B70"/>
              </a:solidFill>
            </a:rPr>
            <a:t>Технологический профиль  – ОО №№ 1, 2, 4, 5, 7, 21, 32</a:t>
          </a:r>
          <a:endParaRPr lang="ru-RU" b="1" dirty="0">
            <a:solidFill>
              <a:srgbClr val="194B70"/>
            </a:solidFill>
          </a:endParaRPr>
        </a:p>
      </dgm:t>
    </dgm:pt>
    <dgm:pt modelId="{3CA70DBE-1058-4460-93C3-8B043F048E47}" type="parTrans" cxnId="{C59C6BF4-D2E0-411C-B86D-7D52D0E10A07}">
      <dgm:prSet/>
      <dgm:spPr/>
      <dgm:t>
        <a:bodyPr/>
        <a:lstStyle/>
        <a:p>
          <a:endParaRPr lang="ru-RU"/>
        </a:p>
      </dgm:t>
    </dgm:pt>
    <dgm:pt modelId="{75A38B91-617F-41BB-965F-E0AE38015E72}" type="sibTrans" cxnId="{C59C6BF4-D2E0-411C-B86D-7D52D0E10A07}">
      <dgm:prSet/>
      <dgm:spPr/>
      <dgm:t>
        <a:bodyPr/>
        <a:lstStyle/>
        <a:p>
          <a:endParaRPr lang="ru-RU"/>
        </a:p>
      </dgm:t>
    </dgm:pt>
    <dgm:pt modelId="{E9B11834-0B04-48FF-AF9B-ADF0EB31C4EE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rgbClr val="194B70"/>
              </a:solidFill>
            </a:rPr>
            <a:t>Универсальный профиль – ОО №№ 11,12,16, 29,36</a:t>
          </a:r>
          <a:endParaRPr lang="ru-RU" b="1" dirty="0">
            <a:solidFill>
              <a:srgbClr val="194B70"/>
            </a:solidFill>
          </a:endParaRPr>
        </a:p>
      </dgm:t>
    </dgm:pt>
    <dgm:pt modelId="{FE173AD4-CF8C-402E-8B23-2F4C6674C1EF}" type="parTrans" cxnId="{FCAEB410-CE0A-42EF-BC0E-7AC0686D2054}">
      <dgm:prSet/>
      <dgm:spPr/>
      <dgm:t>
        <a:bodyPr/>
        <a:lstStyle/>
        <a:p>
          <a:endParaRPr lang="ru-RU"/>
        </a:p>
      </dgm:t>
    </dgm:pt>
    <dgm:pt modelId="{D988154C-EF49-4D9B-B6E1-2B23D32D29E0}" type="sibTrans" cxnId="{FCAEB410-CE0A-42EF-BC0E-7AC0686D2054}">
      <dgm:prSet/>
      <dgm:spPr/>
      <dgm:t>
        <a:bodyPr/>
        <a:lstStyle/>
        <a:p>
          <a:endParaRPr lang="ru-RU"/>
        </a:p>
      </dgm:t>
    </dgm:pt>
    <dgm:pt modelId="{F0F9E0F2-8E96-48CC-B125-979974CB5D25}" type="pres">
      <dgm:prSet presAssocID="{B6FF1FF3-0C64-4FD6-9DA5-AE06063C2A2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F610802-9828-49F5-9AFB-2A98E886B8D5}" type="pres">
      <dgm:prSet presAssocID="{B6FF1FF3-0C64-4FD6-9DA5-AE06063C2A23}" presName="Name1" presStyleCnt="0"/>
      <dgm:spPr/>
    </dgm:pt>
    <dgm:pt modelId="{6405B5A4-58FB-4274-9125-1791BC51C0F8}" type="pres">
      <dgm:prSet presAssocID="{B6FF1FF3-0C64-4FD6-9DA5-AE06063C2A23}" presName="cycle" presStyleCnt="0"/>
      <dgm:spPr/>
    </dgm:pt>
    <dgm:pt modelId="{65F892A6-8FCD-4AC2-B2E5-CE8F16946BB7}" type="pres">
      <dgm:prSet presAssocID="{B6FF1FF3-0C64-4FD6-9DA5-AE06063C2A23}" presName="srcNode" presStyleLbl="node1" presStyleIdx="0" presStyleCnt="5"/>
      <dgm:spPr/>
    </dgm:pt>
    <dgm:pt modelId="{A230EE7A-CDDB-418B-9726-C8CA30B31B2A}" type="pres">
      <dgm:prSet presAssocID="{B6FF1FF3-0C64-4FD6-9DA5-AE06063C2A23}" presName="conn" presStyleLbl="parChTrans1D2" presStyleIdx="0" presStyleCnt="1"/>
      <dgm:spPr/>
      <dgm:t>
        <a:bodyPr/>
        <a:lstStyle/>
        <a:p>
          <a:endParaRPr lang="ru-RU"/>
        </a:p>
      </dgm:t>
    </dgm:pt>
    <dgm:pt modelId="{EC81D8B2-5B37-4358-8F06-10B1E64BF4F5}" type="pres">
      <dgm:prSet presAssocID="{B6FF1FF3-0C64-4FD6-9DA5-AE06063C2A23}" presName="extraNode" presStyleLbl="node1" presStyleIdx="0" presStyleCnt="5"/>
      <dgm:spPr/>
    </dgm:pt>
    <dgm:pt modelId="{DA83DB9D-750E-4598-981B-986A0D12FD1A}" type="pres">
      <dgm:prSet presAssocID="{B6FF1FF3-0C64-4FD6-9DA5-AE06063C2A23}" presName="dstNode" presStyleLbl="node1" presStyleIdx="0" presStyleCnt="5"/>
      <dgm:spPr/>
    </dgm:pt>
    <dgm:pt modelId="{82895EAB-36A4-4103-B66C-3DD42EAB5CE9}" type="pres">
      <dgm:prSet presAssocID="{76FC3FBA-8E96-4DB0-AA08-2D054AB85B8E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F59DF-F3F2-4AB8-A9D6-646C6BF0C158}" type="pres">
      <dgm:prSet presAssocID="{76FC3FBA-8E96-4DB0-AA08-2D054AB85B8E}" presName="accent_1" presStyleCnt="0"/>
      <dgm:spPr/>
    </dgm:pt>
    <dgm:pt modelId="{2F57A7D5-0686-4EBC-9086-6B13DDC4D0F9}" type="pres">
      <dgm:prSet presAssocID="{76FC3FBA-8E96-4DB0-AA08-2D054AB85B8E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E754324-5002-43CE-BEE5-8829D3A88848}" type="pres">
      <dgm:prSet presAssocID="{8912261F-3A89-4347-8ABA-CF87617A74D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7C6F09-6FF9-4658-87BE-6203812E07CA}" type="pres">
      <dgm:prSet presAssocID="{8912261F-3A89-4347-8ABA-CF87617A74DD}" presName="accent_2" presStyleCnt="0"/>
      <dgm:spPr/>
    </dgm:pt>
    <dgm:pt modelId="{156CB57A-A9A3-44F3-BA4D-5F13047F0484}" type="pres">
      <dgm:prSet presAssocID="{8912261F-3A89-4347-8ABA-CF87617A74DD}" presName="accentRepeatNode" presStyleLbl="solidFgAcc1" presStyleIdx="1" presStyleCnt="5"/>
      <dgm:spPr>
        <a:blipFill rotWithShape="0"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821C430-6774-4A76-A1EA-F8B6A93B8DF7}" type="pres">
      <dgm:prSet presAssocID="{29617553-2733-4B1D-BF1E-3852D5DA290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16FED4-8519-4F27-BC4F-B1D0A91E767E}" type="pres">
      <dgm:prSet presAssocID="{29617553-2733-4B1D-BF1E-3852D5DA2901}" presName="accent_3" presStyleCnt="0"/>
      <dgm:spPr/>
    </dgm:pt>
    <dgm:pt modelId="{105BA0F1-4B8D-4345-A01D-B21AB4926610}" type="pres">
      <dgm:prSet presAssocID="{29617553-2733-4B1D-BF1E-3852D5DA2901}" presName="accentRepeatNode" presStyleLbl="solidFgAcc1" presStyleIdx="2" presStyleCnt="5"/>
      <dgm:spPr>
        <a:blipFill rotWithShape="0">
          <a:blip xmlns:r="http://schemas.openxmlformats.org/officeDocument/2006/relationships"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1D549D1-908C-4B7C-99B9-39626EF82AE4}" type="pres">
      <dgm:prSet presAssocID="{B7ED2662-5A70-4E11-B41A-990EB3CF3237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FCBCD5-A52A-4FE1-982C-0B7D68D6FF9A}" type="pres">
      <dgm:prSet presAssocID="{B7ED2662-5A70-4E11-B41A-990EB3CF3237}" presName="accent_4" presStyleCnt="0"/>
      <dgm:spPr/>
    </dgm:pt>
    <dgm:pt modelId="{3A58BFAC-8BC1-4B62-AA19-8B9C01AA87B6}" type="pres">
      <dgm:prSet presAssocID="{B7ED2662-5A70-4E11-B41A-990EB3CF3237}" presName="accentRepeatNode" presStyleLbl="solidFgAcc1" presStyleIdx="3" presStyleCnt="5"/>
      <dgm:spPr>
        <a:blipFill rotWithShape="0">
          <a:blip xmlns:r="http://schemas.openxmlformats.org/officeDocument/2006/relationships"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0861A3-9A6B-4851-9ED1-5A7EB6D44184}" type="pres">
      <dgm:prSet presAssocID="{E9B11834-0B04-48FF-AF9B-ADF0EB31C4EE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DA4C5-3E1E-4309-A4FB-8E4078583A1D}" type="pres">
      <dgm:prSet presAssocID="{E9B11834-0B04-48FF-AF9B-ADF0EB31C4EE}" presName="accent_5" presStyleCnt="0"/>
      <dgm:spPr/>
    </dgm:pt>
    <dgm:pt modelId="{2BD27CC7-B7F3-4257-BD03-A8EF228BAB74}" type="pres">
      <dgm:prSet presAssocID="{E9B11834-0B04-48FF-AF9B-ADF0EB31C4EE}" presName="accentRepeatNode" presStyleLbl="solidFgAcc1" presStyleIdx="4" presStyleCnt="5"/>
      <dgm:spPr>
        <a:blipFill rotWithShape="0">
          <a:blip xmlns:r="http://schemas.openxmlformats.org/officeDocument/2006/relationships"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CAEB410-CE0A-42EF-BC0E-7AC0686D2054}" srcId="{B6FF1FF3-0C64-4FD6-9DA5-AE06063C2A23}" destId="{E9B11834-0B04-48FF-AF9B-ADF0EB31C4EE}" srcOrd="4" destOrd="0" parTransId="{FE173AD4-CF8C-402E-8B23-2F4C6674C1EF}" sibTransId="{D988154C-EF49-4D9B-B6E1-2B23D32D29E0}"/>
    <dgm:cxn modelId="{2FC952E3-DC60-4097-9490-48BFCC5AEDCB}" type="presOf" srcId="{E9B11834-0B04-48FF-AF9B-ADF0EB31C4EE}" destId="{FA0861A3-9A6B-4851-9ED1-5A7EB6D44184}" srcOrd="0" destOrd="0" presId="urn:microsoft.com/office/officeart/2008/layout/VerticalCurvedList"/>
    <dgm:cxn modelId="{0735589D-68AE-4298-9BB9-21E7B7A36AE9}" type="presOf" srcId="{B6FF1FF3-0C64-4FD6-9DA5-AE06063C2A23}" destId="{F0F9E0F2-8E96-48CC-B125-979974CB5D25}" srcOrd="0" destOrd="0" presId="urn:microsoft.com/office/officeart/2008/layout/VerticalCurvedList"/>
    <dgm:cxn modelId="{C59C6BF4-D2E0-411C-B86D-7D52D0E10A07}" srcId="{B6FF1FF3-0C64-4FD6-9DA5-AE06063C2A23}" destId="{B7ED2662-5A70-4E11-B41A-990EB3CF3237}" srcOrd="3" destOrd="0" parTransId="{3CA70DBE-1058-4460-93C3-8B043F048E47}" sibTransId="{75A38B91-617F-41BB-965F-E0AE38015E72}"/>
    <dgm:cxn modelId="{F52CC515-9BB4-4C6E-87BE-0B652DDC7539}" type="presOf" srcId="{76FC3FBA-8E96-4DB0-AA08-2D054AB85B8E}" destId="{82895EAB-36A4-4103-B66C-3DD42EAB5CE9}" srcOrd="0" destOrd="0" presId="urn:microsoft.com/office/officeart/2008/layout/VerticalCurvedList"/>
    <dgm:cxn modelId="{F305D7F8-7C39-453F-A000-C3D3BCF41E29}" type="presOf" srcId="{8912261F-3A89-4347-8ABA-CF87617A74DD}" destId="{6E754324-5002-43CE-BEE5-8829D3A88848}" srcOrd="0" destOrd="0" presId="urn:microsoft.com/office/officeart/2008/layout/VerticalCurvedList"/>
    <dgm:cxn modelId="{63ECE7CB-953F-45DB-932A-473B228EF881}" srcId="{B6FF1FF3-0C64-4FD6-9DA5-AE06063C2A23}" destId="{76FC3FBA-8E96-4DB0-AA08-2D054AB85B8E}" srcOrd="0" destOrd="0" parTransId="{57B81746-C1E6-44D4-A022-450E441A1893}" sibTransId="{277D0C3E-EFFF-4ECB-81EA-2825E5B3A0AC}"/>
    <dgm:cxn modelId="{45FC462A-A379-40F1-A113-B9FB53BD02BC}" type="presOf" srcId="{B7ED2662-5A70-4E11-B41A-990EB3CF3237}" destId="{31D549D1-908C-4B7C-99B9-39626EF82AE4}" srcOrd="0" destOrd="0" presId="urn:microsoft.com/office/officeart/2008/layout/VerticalCurvedList"/>
    <dgm:cxn modelId="{7C85FE78-EE45-4B56-B32D-39EFC63447F0}" srcId="{B6FF1FF3-0C64-4FD6-9DA5-AE06063C2A23}" destId="{29617553-2733-4B1D-BF1E-3852D5DA2901}" srcOrd="2" destOrd="0" parTransId="{1E165ED3-916D-4306-BD1E-84896C14CE6A}" sibTransId="{13455EEB-8214-4ACA-BB6C-F0F17879D8CA}"/>
    <dgm:cxn modelId="{FA96B014-D9E8-4F69-A6F0-491C78780C4F}" type="presOf" srcId="{29617553-2733-4B1D-BF1E-3852D5DA2901}" destId="{7821C430-6774-4A76-A1EA-F8B6A93B8DF7}" srcOrd="0" destOrd="0" presId="urn:microsoft.com/office/officeart/2008/layout/VerticalCurvedList"/>
    <dgm:cxn modelId="{17EF77A0-C36D-49E4-8DFD-0131FE3CF603}" type="presOf" srcId="{277D0C3E-EFFF-4ECB-81EA-2825E5B3A0AC}" destId="{A230EE7A-CDDB-418B-9726-C8CA30B31B2A}" srcOrd="0" destOrd="0" presId="urn:microsoft.com/office/officeart/2008/layout/VerticalCurvedList"/>
    <dgm:cxn modelId="{65730400-E7E1-47BD-9837-0F288AE764AB}" srcId="{B6FF1FF3-0C64-4FD6-9DA5-AE06063C2A23}" destId="{8912261F-3A89-4347-8ABA-CF87617A74DD}" srcOrd="1" destOrd="0" parTransId="{1175573C-38A4-41D7-80F4-FF720ACD9D1C}" sibTransId="{A4B65DB5-8670-442E-AAD0-F3D7AE4304CC}"/>
    <dgm:cxn modelId="{99F9C474-AD4E-470C-A087-D18F1C0CA7AE}" type="presParOf" srcId="{F0F9E0F2-8E96-48CC-B125-979974CB5D25}" destId="{7F610802-9828-49F5-9AFB-2A98E886B8D5}" srcOrd="0" destOrd="0" presId="urn:microsoft.com/office/officeart/2008/layout/VerticalCurvedList"/>
    <dgm:cxn modelId="{08970180-27C1-45A7-AC50-0E219FB9BDE0}" type="presParOf" srcId="{7F610802-9828-49F5-9AFB-2A98E886B8D5}" destId="{6405B5A4-58FB-4274-9125-1791BC51C0F8}" srcOrd="0" destOrd="0" presId="urn:microsoft.com/office/officeart/2008/layout/VerticalCurvedList"/>
    <dgm:cxn modelId="{66F35A91-8C01-4D4B-9EE2-D3EBA26EE293}" type="presParOf" srcId="{6405B5A4-58FB-4274-9125-1791BC51C0F8}" destId="{65F892A6-8FCD-4AC2-B2E5-CE8F16946BB7}" srcOrd="0" destOrd="0" presId="urn:microsoft.com/office/officeart/2008/layout/VerticalCurvedList"/>
    <dgm:cxn modelId="{22BD0132-60F0-4BB1-821E-CCA5E8F70E13}" type="presParOf" srcId="{6405B5A4-58FB-4274-9125-1791BC51C0F8}" destId="{A230EE7A-CDDB-418B-9726-C8CA30B31B2A}" srcOrd="1" destOrd="0" presId="urn:microsoft.com/office/officeart/2008/layout/VerticalCurvedList"/>
    <dgm:cxn modelId="{8E601F73-C3D5-4097-840D-8D079AEDE304}" type="presParOf" srcId="{6405B5A4-58FB-4274-9125-1791BC51C0F8}" destId="{EC81D8B2-5B37-4358-8F06-10B1E64BF4F5}" srcOrd="2" destOrd="0" presId="urn:microsoft.com/office/officeart/2008/layout/VerticalCurvedList"/>
    <dgm:cxn modelId="{51894BE4-F920-464E-BA73-B0734B2C705F}" type="presParOf" srcId="{6405B5A4-58FB-4274-9125-1791BC51C0F8}" destId="{DA83DB9D-750E-4598-981B-986A0D12FD1A}" srcOrd="3" destOrd="0" presId="urn:microsoft.com/office/officeart/2008/layout/VerticalCurvedList"/>
    <dgm:cxn modelId="{984A8E5B-EABF-44BF-851F-83D029148055}" type="presParOf" srcId="{7F610802-9828-49F5-9AFB-2A98E886B8D5}" destId="{82895EAB-36A4-4103-B66C-3DD42EAB5CE9}" srcOrd="1" destOrd="0" presId="urn:microsoft.com/office/officeart/2008/layout/VerticalCurvedList"/>
    <dgm:cxn modelId="{53143F52-8D11-4854-8357-EC114645711E}" type="presParOf" srcId="{7F610802-9828-49F5-9AFB-2A98E886B8D5}" destId="{A8CF59DF-F3F2-4AB8-A9D6-646C6BF0C158}" srcOrd="2" destOrd="0" presId="urn:microsoft.com/office/officeart/2008/layout/VerticalCurvedList"/>
    <dgm:cxn modelId="{D5D5C834-5093-4E56-8A3B-A6DB6AC2E0E8}" type="presParOf" srcId="{A8CF59DF-F3F2-4AB8-A9D6-646C6BF0C158}" destId="{2F57A7D5-0686-4EBC-9086-6B13DDC4D0F9}" srcOrd="0" destOrd="0" presId="urn:microsoft.com/office/officeart/2008/layout/VerticalCurvedList"/>
    <dgm:cxn modelId="{668FAA92-D035-4E91-934B-3F370027FE28}" type="presParOf" srcId="{7F610802-9828-49F5-9AFB-2A98E886B8D5}" destId="{6E754324-5002-43CE-BEE5-8829D3A88848}" srcOrd="3" destOrd="0" presId="urn:microsoft.com/office/officeart/2008/layout/VerticalCurvedList"/>
    <dgm:cxn modelId="{34E86033-4B51-48A2-AB31-F4B83F830158}" type="presParOf" srcId="{7F610802-9828-49F5-9AFB-2A98E886B8D5}" destId="{E17C6F09-6FF9-4658-87BE-6203812E07CA}" srcOrd="4" destOrd="0" presId="urn:microsoft.com/office/officeart/2008/layout/VerticalCurvedList"/>
    <dgm:cxn modelId="{6329EB92-BFFE-4E35-93B3-ED69700B6C5F}" type="presParOf" srcId="{E17C6F09-6FF9-4658-87BE-6203812E07CA}" destId="{156CB57A-A9A3-44F3-BA4D-5F13047F0484}" srcOrd="0" destOrd="0" presId="urn:microsoft.com/office/officeart/2008/layout/VerticalCurvedList"/>
    <dgm:cxn modelId="{F21BE00A-6059-499B-9AFD-3F6402EF4773}" type="presParOf" srcId="{7F610802-9828-49F5-9AFB-2A98E886B8D5}" destId="{7821C430-6774-4A76-A1EA-F8B6A93B8DF7}" srcOrd="5" destOrd="0" presId="urn:microsoft.com/office/officeart/2008/layout/VerticalCurvedList"/>
    <dgm:cxn modelId="{D86F2F60-A0C4-4A7B-B8B6-B06710E26B95}" type="presParOf" srcId="{7F610802-9828-49F5-9AFB-2A98E886B8D5}" destId="{AB16FED4-8519-4F27-BC4F-B1D0A91E767E}" srcOrd="6" destOrd="0" presId="urn:microsoft.com/office/officeart/2008/layout/VerticalCurvedList"/>
    <dgm:cxn modelId="{87F6C256-7ACC-4C96-B29A-57DC23A74F31}" type="presParOf" srcId="{AB16FED4-8519-4F27-BC4F-B1D0A91E767E}" destId="{105BA0F1-4B8D-4345-A01D-B21AB4926610}" srcOrd="0" destOrd="0" presId="urn:microsoft.com/office/officeart/2008/layout/VerticalCurvedList"/>
    <dgm:cxn modelId="{1E43F28E-11CA-4E06-824E-BACF41B5F796}" type="presParOf" srcId="{7F610802-9828-49F5-9AFB-2A98E886B8D5}" destId="{31D549D1-908C-4B7C-99B9-39626EF82AE4}" srcOrd="7" destOrd="0" presId="urn:microsoft.com/office/officeart/2008/layout/VerticalCurvedList"/>
    <dgm:cxn modelId="{BEC74837-4C1E-4582-8FDB-0520E13E2FD6}" type="presParOf" srcId="{7F610802-9828-49F5-9AFB-2A98E886B8D5}" destId="{49FCBCD5-A52A-4FE1-982C-0B7D68D6FF9A}" srcOrd="8" destOrd="0" presId="urn:microsoft.com/office/officeart/2008/layout/VerticalCurvedList"/>
    <dgm:cxn modelId="{033991F2-C743-4F7A-A503-278E5F5F6FCD}" type="presParOf" srcId="{49FCBCD5-A52A-4FE1-982C-0B7D68D6FF9A}" destId="{3A58BFAC-8BC1-4B62-AA19-8B9C01AA87B6}" srcOrd="0" destOrd="0" presId="urn:microsoft.com/office/officeart/2008/layout/VerticalCurvedList"/>
    <dgm:cxn modelId="{8FAAFA32-FCAC-4B64-81CE-A7BB2B0E78E2}" type="presParOf" srcId="{7F610802-9828-49F5-9AFB-2A98E886B8D5}" destId="{FA0861A3-9A6B-4851-9ED1-5A7EB6D44184}" srcOrd="9" destOrd="0" presId="urn:microsoft.com/office/officeart/2008/layout/VerticalCurvedList"/>
    <dgm:cxn modelId="{B7B2A7ED-1ED5-42F6-91A3-00A0B19C9B8B}" type="presParOf" srcId="{7F610802-9828-49F5-9AFB-2A98E886B8D5}" destId="{D62DA4C5-3E1E-4309-A4FB-8E4078583A1D}" srcOrd="10" destOrd="0" presId="urn:microsoft.com/office/officeart/2008/layout/VerticalCurvedList"/>
    <dgm:cxn modelId="{318CC538-781E-409D-BAB3-0ED302ED5AE2}" type="presParOf" srcId="{D62DA4C5-3E1E-4309-A4FB-8E4078583A1D}" destId="{2BD27CC7-B7F3-4257-BD03-A8EF228BAB74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3B0132-D667-4511-9C82-6CA34A2AA929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22184D35-6DF8-4BC7-AB1B-D82CD639DA11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Ниже базового (1 школа)</a:t>
          </a:r>
          <a:endParaRPr lang="ru-RU" dirty="0">
            <a:solidFill>
              <a:schemeClr val="bg1"/>
            </a:solidFill>
          </a:endParaRPr>
        </a:p>
      </dgm:t>
    </dgm:pt>
    <dgm:pt modelId="{FC956F02-CA9D-47DD-9DF2-B25F2AAAF27F}" type="parTrans" cxnId="{3819CB13-8A96-464A-BD73-34A5982B5FF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7F9C277-559C-4678-BC9B-89C494331FA2}" type="sibTrans" cxnId="{3819CB13-8A96-464A-BD73-34A5982B5FFF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AD6B1A5-7169-4B54-A186-7BB2BB96D7D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Базовый уровень </a:t>
          </a:r>
        </a:p>
        <a:p>
          <a:r>
            <a:rPr lang="ru-RU" dirty="0" smtClean="0">
              <a:solidFill>
                <a:schemeClr val="bg1"/>
              </a:solidFill>
            </a:rPr>
            <a:t>(6 школ)</a:t>
          </a:r>
          <a:endParaRPr lang="ru-RU" dirty="0">
            <a:solidFill>
              <a:schemeClr val="bg1"/>
            </a:solidFill>
          </a:endParaRPr>
        </a:p>
      </dgm:t>
    </dgm:pt>
    <dgm:pt modelId="{8C2EFB6D-8EE2-4E37-846A-34D9C6AE0861}" type="parTrans" cxnId="{49734D13-166F-4C81-B9BD-DFCE376CDFF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CC78459-8070-41A5-A252-3D2F271FC444}" type="sibTrans" cxnId="{49734D13-166F-4C81-B9BD-DFCE376CDFF7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5C7056EE-6C90-448C-8EAB-A92A76C3F9F8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Средний уровень</a:t>
          </a:r>
        </a:p>
        <a:p>
          <a:r>
            <a:rPr lang="ru-RU" dirty="0" smtClean="0">
              <a:solidFill>
                <a:schemeClr val="bg1"/>
              </a:solidFill>
            </a:rPr>
            <a:t>(13 школ)</a:t>
          </a:r>
          <a:endParaRPr lang="ru-RU" dirty="0">
            <a:solidFill>
              <a:schemeClr val="bg1"/>
            </a:solidFill>
          </a:endParaRPr>
        </a:p>
      </dgm:t>
    </dgm:pt>
    <dgm:pt modelId="{980B286D-38CF-4A42-98E1-129EB8E50FF3}" type="parTrans" cxnId="{E7DFE1CB-49FA-4A6D-A18F-5EF75C8358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9572E055-63FE-4431-8706-4315CCB7FB89}" type="sibTrans" cxnId="{E7DFE1CB-49FA-4A6D-A18F-5EF75C8358E8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E74E919-C2DE-4826-A954-6F8EC44970C6}">
      <dgm:prSet phldrT="[Текст]"/>
      <dgm:spPr/>
      <dgm:t>
        <a:bodyPr/>
        <a:lstStyle/>
        <a:p>
          <a:r>
            <a:rPr lang="ru-RU" dirty="0" smtClean="0">
              <a:solidFill>
                <a:schemeClr val="bg1"/>
              </a:solidFill>
            </a:rPr>
            <a:t>Высокий уровень</a:t>
          </a:r>
        </a:p>
        <a:p>
          <a:r>
            <a:rPr lang="ru-RU" dirty="0" smtClean="0">
              <a:solidFill>
                <a:schemeClr val="bg1"/>
              </a:solidFill>
            </a:rPr>
            <a:t>(4 школы)</a:t>
          </a:r>
          <a:endParaRPr lang="ru-RU" dirty="0">
            <a:solidFill>
              <a:schemeClr val="bg1"/>
            </a:solidFill>
          </a:endParaRPr>
        </a:p>
      </dgm:t>
    </dgm:pt>
    <dgm:pt modelId="{53ACBAE8-F0C5-4045-8B2C-F45A4BE2662C}" type="parTrans" cxnId="{3A0D2358-DAE1-4504-82DD-C325C4C75D3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D242181C-6A33-4450-B3C4-35BC602B5FE9}" type="sibTrans" cxnId="{3A0D2358-DAE1-4504-82DD-C325C4C75D3B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82555807-466E-4C39-98F4-191A955D5AC8}" type="pres">
      <dgm:prSet presAssocID="{6E3B0132-D667-4511-9C82-6CA34A2AA929}" presName="arrowDiagram" presStyleCnt="0">
        <dgm:presLayoutVars>
          <dgm:chMax val="5"/>
          <dgm:dir/>
          <dgm:resizeHandles val="exact"/>
        </dgm:presLayoutVars>
      </dgm:prSet>
      <dgm:spPr/>
    </dgm:pt>
    <dgm:pt modelId="{05E544E6-D6FD-4614-BBA9-BAD11C4EAAE1}" type="pres">
      <dgm:prSet presAssocID="{6E3B0132-D667-4511-9C82-6CA34A2AA929}" presName="arrow" presStyleLbl="bgShp" presStyleIdx="0" presStyleCnt="1"/>
      <dgm:spPr>
        <a:ln>
          <a:solidFill>
            <a:srgbClr val="00679D"/>
          </a:solidFill>
        </a:ln>
      </dgm:spPr>
    </dgm:pt>
    <dgm:pt modelId="{6B1B1947-0717-4BEF-B50A-D8043066D17E}" type="pres">
      <dgm:prSet presAssocID="{6E3B0132-D667-4511-9C82-6CA34A2AA929}" presName="arrowDiagram4" presStyleCnt="0"/>
      <dgm:spPr/>
    </dgm:pt>
    <dgm:pt modelId="{ABBDE457-F3CB-41A8-9F11-CD5147FA182F}" type="pres">
      <dgm:prSet presAssocID="{22184D35-6DF8-4BC7-AB1B-D82CD639DA11}" presName="bullet4a" presStyleLbl="node1" presStyleIdx="0" presStyleCnt="4"/>
      <dgm:spPr/>
    </dgm:pt>
    <dgm:pt modelId="{0A77E3CA-74F7-472E-8A19-6D3C02E863B3}" type="pres">
      <dgm:prSet presAssocID="{22184D35-6DF8-4BC7-AB1B-D82CD639DA11}" presName="textBox4a" presStyleLbl="revTx" presStyleIdx="0" presStyleCnt="4" custLinFactNeighborX="13410" custLinFactNeighborY="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F04EB-6DD2-4EB8-B7B1-72E1649683D7}" type="pres">
      <dgm:prSet presAssocID="{7AD6B1A5-7169-4B54-A186-7BB2BB96D7D8}" presName="bullet4b" presStyleLbl="node1" presStyleIdx="1" presStyleCnt="4"/>
      <dgm:spPr/>
    </dgm:pt>
    <dgm:pt modelId="{2918FEFD-368A-46FD-8396-4D389A57FCE6}" type="pres">
      <dgm:prSet presAssocID="{7AD6B1A5-7169-4B54-A186-7BB2BB96D7D8}" presName="textBox4b" presStyleLbl="revTx" presStyleIdx="1" presStyleCnt="4" custLinFactNeighborX="23688" custLinFactNeighborY="6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89DEB3-2109-4C1A-A4AB-DC841092F49C}" type="pres">
      <dgm:prSet presAssocID="{5C7056EE-6C90-448C-8EAB-A92A76C3F9F8}" presName="bullet4c" presStyleLbl="node1" presStyleIdx="2" presStyleCnt="4"/>
      <dgm:spPr/>
    </dgm:pt>
    <dgm:pt modelId="{F9552299-DA41-42DB-9A14-85E10D8DABF7}" type="pres">
      <dgm:prSet presAssocID="{5C7056EE-6C90-448C-8EAB-A92A76C3F9F8}" presName="textBox4c" presStyleLbl="revTx" presStyleIdx="2" presStyleCnt="4" custScaleY="683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F08E9C-E6A1-405E-A432-492FD8E0E360}" type="pres">
      <dgm:prSet presAssocID="{6E74E919-C2DE-4826-A954-6F8EC44970C6}" presName="bullet4d" presStyleLbl="node1" presStyleIdx="3" presStyleCnt="4"/>
      <dgm:spPr/>
    </dgm:pt>
    <dgm:pt modelId="{40C289CD-11DD-448B-9E81-4EB44218D490}" type="pres">
      <dgm:prSet presAssocID="{6E74E919-C2DE-4826-A954-6F8EC44970C6}" presName="textBox4d" presStyleLbl="revTx" presStyleIdx="3" presStyleCnt="4" custScaleY="70199" custLinFactNeighborX="-25490" custLinFactNeighborY="4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BA93A7-D642-47F9-9B3B-76EECF347055}" type="presOf" srcId="{7AD6B1A5-7169-4B54-A186-7BB2BB96D7D8}" destId="{2918FEFD-368A-46FD-8396-4D389A57FCE6}" srcOrd="0" destOrd="0" presId="urn:microsoft.com/office/officeart/2005/8/layout/arrow2"/>
    <dgm:cxn modelId="{1E33DF88-D562-4EEC-B316-1A15A457C70A}" type="presOf" srcId="{6E3B0132-D667-4511-9C82-6CA34A2AA929}" destId="{82555807-466E-4C39-98F4-191A955D5AC8}" srcOrd="0" destOrd="0" presId="urn:microsoft.com/office/officeart/2005/8/layout/arrow2"/>
    <dgm:cxn modelId="{E9E6445B-2A62-40BE-9157-FE27B58B9E1C}" type="presOf" srcId="{22184D35-6DF8-4BC7-AB1B-D82CD639DA11}" destId="{0A77E3CA-74F7-472E-8A19-6D3C02E863B3}" srcOrd="0" destOrd="0" presId="urn:microsoft.com/office/officeart/2005/8/layout/arrow2"/>
    <dgm:cxn modelId="{D3BCF744-1268-446F-89E1-BA6B323F24AC}" type="presOf" srcId="{5C7056EE-6C90-448C-8EAB-A92A76C3F9F8}" destId="{F9552299-DA41-42DB-9A14-85E10D8DABF7}" srcOrd="0" destOrd="0" presId="urn:microsoft.com/office/officeart/2005/8/layout/arrow2"/>
    <dgm:cxn modelId="{49734D13-166F-4C81-B9BD-DFCE376CDFF7}" srcId="{6E3B0132-D667-4511-9C82-6CA34A2AA929}" destId="{7AD6B1A5-7169-4B54-A186-7BB2BB96D7D8}" srcOrd="1" destOrd="0" parTransId="{8C2EFB6D-8EE2-4E37-846A-34D9C6AE0861}" sibTransId="{8CC78459-8070-41A5-A252-3D2F271FC444}"/>
    <dgm:cxn modelId="{3A0D2358-DAE1-4504-82DD-C325C4C75D3B}" srcId="{6E3B0132-D667-4511-9C82-6CA34A2AA929}" destId="{6E74E919-C2DE-4826-A954-6F8EC44970C6}" srcOrd="3" destOrd="0" parTransId="{53ACBAE8-F0C5-4045-8B2C-F45A4BE2662C}" sibTransId="{D242181C-6A33-4450-B3C4-35BC602B5FE9}"/>
    <dgm:cxn modelId="{E7DFE1CB-49FA-4A6D-A18F-5EF75C8358E8}" srcId="{6E3B0132-D667-4511-9C82-6CA34A2AA929}" destId="{5C7056EE-6C90-448C-8EAB-A92A76C3F9F8}" srcOrd="2" destOrd="0" parTransId="{980B286D-38CF-4A42-98E1-129EB8E50FF3}" sibTransId="{9572E055-63FE-4431-8706-4315CCB7FB89}"/>
    <dgm:cxn modelId="{3819CB13-8A96-464A-BD73-34A5982B5FFF}" srcId="{6E3B0132-D667-4511-9C82-6CA34A2AA929}" destId="{22184D35-6DF8-4BC7-AB1B-D82CD639DA11}" srcOrd="0" destOrd="0" parTransId="{FC956F02-CA9D-47DD-9DF2-B25F2AAAF27F}" sibTransId="{F7F9C277-559C-4678-BC9B-89C494331FA2}"/>
    <dgm:cxn modelId="{8B16F2F3-6A1E-471C-BD65-DD8FC58AC6A3}" type="presOf" srcId="{6E74E919-C2DE-4826-A954-6F8EC44970C6}" destId="{40C289CD-11DD-448B-9E81-4EB44218D490}" srcOrd="0" destOrd="0" presId="urn:microsoft.com/office/officeart/2005/8/layout/arrow2"/>
    <dgm:cxn modelId="{8AF8BE60-240D-40F8-865F-A907F3836226}" type="presParOf" srcId="{82555807-466E-4C39-98F4-191A955D5AC8}" destId="{05E544E6-D6FD-4614-BBA9-BAD11C4EAAE1}" srcOrd="0" destOrd="0" presId="urn:microsoft.com/office/officeart/2005/8/layout/arrow2"/>
    <dgm:cxn modelId="{BCE2E94B-31F9-4AF3-9DA2-29AE122C3930}" type="presParOf" srcId="{82555807-466E-4C39-98F4-191A955D5AC8}" destId="{6B1B1947-0717-4BEF-B50A-D8043066D17E}" srcOrd="1" destOrd="0" presId="urn:microsoft.com/office/officeart/2005/8/layout/arrow2"/>
    <dgm:cxn modelId="{CCC32402-A117-404F-9247-8BE39287F62C}" type="presParOf" srcId="{6B1B1947-0717-4BEF-B50A-D8043066D17E}" destId="{ABBDE457-F3CB-41A8-9F11-CD5147FA182F}" srcOrd="0" destOrd="0" presId="urn:microsoft.com/office/officeart/2005/8/layout/arrow2"/>
    <dgm:cxn modelId="{778C667D-E3C3-49DC-A6CD-F6E080A1FB53}" type="presParOf" srcId="{6B1B1947-0717-4BEF-B50A-D8043066D17E}" destId="{0A77E3CA-74F7-472E-8A19-6D3C02E863B3}" srcOrd="1" destOrd="0" presId="urn:microsoft.com/office/officeart/2005/8/layout/arrow2"/>
    <dgm:cxn modelId="{AFAD1D6E-9BA5-4FE3-AC99-DEAD5DFFA5BD}" type="presParOf" srcId="{6B1B1947-0717-4BEF-B50A-D8043066D17E}" destId="{1D0F04EB-6DD2-4EB8-B7B1-72E1649683D7}" srcOrd="2" destOrd="0" presId="urn:microsoft.com/office/officeart/2005/8/layout/arrow2"/>
    <dgm:cxn modelId="{4E8A3936-692B-4267-924A-3361533073D3}" type="presParOf" srcId="{6B1B1947-0717-4BEF-B50A-D8043066D17E}" destId="{2918FEFD-368A-46FD-8396-4D389A57FCE6}" srcOrd="3" destOrd="0" presId="urn:microsoft.com/office/officeart/2005/8/layout/arrow2"/>
    <dgm:cxn modelId="{F9DEF97F-7FCF-4932-A601-E684D760BE44}" type="presParOf" srcId="{6B1B1947-0717-4BEF-B50A-D8043066D17E}" destId="{9A89DEB3-2109-4C1A-A4AB-DC841092F49C}" srcOrd="4" destOrd="0" presId="urn:microsoft.com/office/officeart/2005/8/layout/arrow2"/>
    <dgm:cxn modelId="{04D70F68-50E1-47DE-936A-3A7F4EC928D2}" type="presParOf" srcId="{6B1B1947-0717-4BEF-B50A-D8043066D17E}" destId="{F9552299-DA41-42DB-9A14-85E10D8DABF7}" srcOrd="5" destOrd="0" presId="urn:microsoft.com/office/officeart/2005/8/layout/arrow2"/>
    <dgm:cxn modelId="{85E27663-9D45-4128-90A7-A4A11EDF1234}" type="presParOf" srcId="{6B1B1947-0717-4BEF-B50A-D8043066D17E}" destId="{4DF08E9C-E6A1-405E-A432-492FD8E0E360}" srcOrd="6" destOrd="0" presId="urn:microsoft.com/office/officeart/2005/8/layout/arrow2"/>
    <dgm:cxn modelId="{00E9C726-2456-4D8D-86F0-51878B8835F7}" type="presParOf" srcId="{6B1B1947-0717-4BEF-B50A-D8043066D17E}" destId="{40C289CD-11DD-448B-9E81-4EB44218D490}" srcOrd="7" destOrd="0" presId="urn:microsoft.com/office/officeart/2005/8/layout/arrow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26EFD4-3355-4669-9259-9F1E7C93D69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1FD7441-07BC-4735-BF7A-355445376D1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sz="1500" b="1" dirty="0" smtClean="0">
              <a:solidFill>
                <a:srgbClr val="194B70"/>
              </a:solidFill>
            </a:rPr>
            <a:t>74 обучающихся </a:t>
          </a:r>
          <a:r>
            <a:rPr lang="ru-RU" sz="1500" dirty="0" smtClean="0">
              <a:solidFill>
                <a:srgbClr val="194B70"/>
              </a:solidFill>
            </a:rPr>
            <a:t>- знак Главы ГО Первоуральск «Одаренные дети»</a:t>
          </a:r>
          <a:endParaRPr lang="ru-RU" sz="1500" dirty="0">
            <a:solidFill>
              <a:srgbClr val="194B70"/>
            </a:solidFill>
          </a:endParaRPr>
        </a:p>
      </dgm:t>
    </dgm:pt>
    <dgm:pt modelId="{F404E009-DFF7-47E2-B8E3-7A42D8829EEF}" type="parTrans" cxnId="{544984D2-B8B0-459D-9647-F4F7545992F9}">
      <dgm:prSet/>
      <dgm:spPr/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66E94011-EB03-4394-B3A1-A73E368B2F70}" type="sibTrans" cxnId="{544984D2-B8B0-459D-9647-F4F7545992F9}">
      <dgm:prSet custT="1"/>
      <dgm:spPr>
        <a:noFill/>
        <a:ln>
          <a:noFill/>
        </a:ln>
      </dgm:spPr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1496527B-F219-4694-9102-E80AE653080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sz="1500" b="1" dirty="0" smtClean="0">
              <a:solidFill>
                <a:srgbClr val="194B70"/>
              </a:solidFill>
            </a:rPr>
            <a:t>37 обучающихся </a:t>
          </a:r>
          <a:r>
            <a:rPr lang="ru-RU" sz="1500" dirty="0" smtClean="0">
              <a:solidFill>
                <a:srgbClr val="194B70"/>
              </a:solidFill>
            </a:rPr>
            <a:t>- благодарственное письмо Главы ГО Первоуральск</a:t>
          </a:r>
          <a:endParaRPr lang="ru-RU" sz="1500" dirty="0">
            <a:solidFill>
              <a:srgbClr val="194B70"/>
            </a:solidFill>
          </a:endParaRPr>
        </a:p>
      </dgm:t>
    </dgm:pt>
    <dgm:pt modelId="{BAB74EDB-9D26-48BD-9925-A3E6567C17AA}" type="parTrans" cxnId="{16FC0DCF-377E-4D7E-9DE8-AE5C73E1E507}">
      <dgm:prSet/>
      <dgm:spPr/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E701072F-EAFB-47EC-BC77-D8DEF305AAA7}" type="sibTrans" cxnId="{16FC0DCF-377E-4D7E-9DE8-AE5C73E1E507}">
      <dgm:prSet custT="1"/>
      <dgm:spPr>
        <a:noFill/>
        <a:ln>
          <a:noFill/>
        </a:ln>
      </dgm:spPr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7009FF84-182D-4E52-B879-D1859DABD32C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sz="1500" b="1" dirty="0" smtClean="0">
              <a:solidFill>
                <a:srgbClr val="194B70"/>
              </a:solidFill>
            </a:rPr>
            <a:t>5 воспитанников ДОО </a:t>
          </a:r>
          <a:r>
            <a:rPr lang="ru-RU" sz="1500" dirty="0" smtClean="0">
              <a:solidFill>
                <a:srgbClr val="194B70"/>
              </a:solidFill>
            </a:rPr>
            <a:t>- значок «Одаренный ребенок»</a:t>
          </a:r>
          <a:endParaRPr lang="ru-RU" sz="1500" dirty="0">
            <a:solidFill>
              <a:srgbClr val="194B70"/>
            </a:solidFill>
          </a:endParaRPr>
        </a:p>
      </dgm:t>
    </dgm:pt>
    <dgm:pt modelId="{81A18762-D2B9-42E7-A6D5-AEEEADA4B939}" type="parTrans" cxnId="{41BBCEF3-874F-4A76-B883-F897F171F3E4}">
      <dgm:prSet/>
      <dgm:spPr/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8ED6C2DB-A0B8-44EE-9037-D97A2BF89AEA}" type="sibTrans" cxnId="{41BBCEF3-874F-4A76-B883-F897F171F3E4}">
      <dgm:prSet custT="1"/>
      <dgm:spPr>
        <a:noFill/>
        <a:ln>
          <a:noFill/>
        </a:ln>
      </dgm:spPr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50F92F37-8135-43DF-B348-1A6A2FE8ABDA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sz="1500" b="1" dirty="0" smtClean="0">
              <a:solidFill>
                <a:srgbClr val="194B70"/>
              </a:solidFill>
            </a:rPr>
            <a:t>40 педагогов</a:t>
          </a:r>
          <a:r>
            <a:rPr lang="ru-RU" sz="1500" dirty="0" smtClean="0">
              <a:solidFill>
                <a:srgbClr val="194B70"/>
              </a:solidFill>
            </a:rPr>
            <a:t> - благодарственное письмо Главы ГО Первоуральск</a:t>
          </a:r>
          <a:endParaRPr lang="ru-RU" sz="1500" dirty="0">
            <a:solidFill>
              <a:srgbClr val="194B70"/>
            </a:solidFill>
          </a:endParaRPr>
        </a:p>
      </dgm:t>
    </dgm:pt>
    <dgm:pt modelId="{A5E9C0FB-E62E-4668-A72C-07DFD4FB01A4}" type="parTrans" cxnId="{82EF70C8-4EFB-4351-A307-D81A5714BE7C}">
      <dgm:prSet/>
      <dgm:spPr/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B984A5E3-EA4A-43C0-836D-31667D08868E}" type="sibTrans" cxnId="{82EF70C8-4EFB-4351-A307-D81A5714BE7C}">
      <dgm:prSet/>
      <dgm:spPr/>
      <dgm:t>
        <a:bodyPr/>
        <a:lstStyle/>
        <a:p>
          <a:endParaRPr lang="ru-RU" sz="1500">
            <a:solidFill>
              <a:srgbClr val="194B70"/>
            </a:solidFill>
          </a:endParaRPr>
        </a:p>
      </dgm:t>
    </dgm:pt>
    <dgm:pt modelId="{AD6ED750-9F27-42DC-A889-F5F4B9A3C511}" type="pres">
      <dgm:prSet presAssocID="{2026EFD4-3355-4669-9259-9F1E7C93D69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47EBE1-B5EE-492B-9437-1B108BA1AB2D}" type="pres">
      <dgm:prSet presAssocID="{2026EFD4-3355-4669-9259-9F1E7C93D697}" presName="dummyMaxCanvas" presStyleCnt="0">
        <dgm:presLayoutVars/>
      </dgm:prSet>
      <dgm:spPr/>
    </dgm:pt>
    <dgm:pt modelId="{327546B1-32A3-4E3E-937B-03F9D3376632}" type="pres">
      <dgm:prSet presAssocID="{2026EFD4-3355-4669-9259-9F1E7C93D69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D63BE7-180D-4AE1-8636-098D7BC88E9F}" type="pres">
      <dgm:prSet presAssocID="{2026EFD4-3355-4669-9259-9F1E7C93D69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6795EF-524C-41A1-8284-EF02C41CA7D9}" type="pres">
      <dgm:prSet presAssocID="{2026EFD4-3355-4669-9259-9F1E7C93D69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A3326A-D17B-40A7-9C3C-AD8E18E66324}" type="pres">
      <dgm:prSet presAssocID="{2026EFD4-3355-4669-9259-9F1E7C93D69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C6ECF2-D092-4429-9ED5-C8E9D67ED14E}" type="pres">
      <dgm:prSet presAssocID="{2026EFD4-3355-4669-9259-9F1E7C93D697}" presName="FourConn_1-2" presStyleLbl="fgAccFollowNode1" presStyleIdx="0" presStyleCnt="3" custLinFactNeighborX="5705" custLinFactNeighborY="-25473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ru-RU"/>
        </a:p>
      </dgm:t>
    </dgm:pt>
    <dgm:pt modelId="{B6F53E8A-7317-4245-83A9-3D130C509FEC}" type="pres">
      <dgm:prSet presAssocID="{2026EFD4-3355-4669-9259-9F1E7C93D697}" presName="FourConn_2-3" presStyleLbl="fgAccFollowNode1" presStyleIdx="1" presStyleCnt="3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ru-RU"/>
        </a:p>
      </dgm:t>
    </dgm:pt>
    <dgm:pt modelId="{8F72004D-F8F0-4F6D-9F65-F89109F957D0}" type="pres">
      <dgm:prSet presAssocID="{2026EFD4-3355-4669-9259-9F1E7C93D697}" presName="FourConn_3-4" presStyleLbl="fgAccFollowNode1" presStyleIdx="2" presStyleCnt="3">
        <dgm:presLayoutVars>
          <dgm:bulletEnabled val="1"/>
        </dgm:presLayoutVars>
      </dgm:prSet>
      <dgm:spPr>
        <a:prstGeom prst="upArrow">
          <a:avLst/>
        </a:prstGeom>
      </dgm:spPr>
      <dgm:t>
        <a:bodyPr/>
        <a:lstStyle/>
        <a:p>
          <a:endParaRPr lang="ru-RU"/>
        </a:p>
      </dgm:t>
    </dgm:pt>
    <dgm:pt modelId="{15DC69A1-46D9-466F-9191-42631843666C}" type="pres">
      <dgm:prSet presAssocID="{2026EFD4-3355-4669-9259-9F1E7C93D69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DDBF1B-78CF-4DC2-9885-85FD34353F65}" type="pres">
      <dgm:prSet presAssocID="{2026EFD4-3355-4669-9259-9F1E7C93D69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C9E99-168F-4475-A647-D1E7261D14CC}" type="pres">
      <dgm:prSet presAssocID="{2026EFD4-3355-4669-9259-9F1E7C93D69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60EB43-926F-4873-A4FA-6CD47BEEDEAE}" type="pres">
      <dgm:prSet presAssocID="{2026EFD4-3355-4669-9259-9F1E7C93D69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A011F3-4C72-47FC-8577-96B81C459365}" type="presOf" srcId="{1496527B-F219-4694-9102-E80AE653080D}" destId="{A4D63BE7-180D-4AE1-8636-098D7BC88E9F}" srcOrd="0" destOrd="0" presId="urn:microsoft.com/office/officeart/2005/8/layout/vProcess5"/>
    <dgm:cxn modelId="{544984D2-B8B0-459D-9647-F4F7545992F9}" srcId="{2026EFD4-3355-4669-9259-9F1E7C93D697}" destId="{51FD7441-07BC-4735-BF7A-355445376D11}" srcOrd="0" destOrd="0" parTransId="{F404E009-DFF7-47E2-B8E3-7A42D8829EEF}" sibTransId="{66E94011-EB03-4394-B3A1-A73E368B2F70}"/>
    <dgm:cxn modelId="{25BDBBFB-50DB-43EE-BC22-649DAE2C07DE}" type="presOf" srcId="{8ED6C2DB-A0B8-44EE-9037-D97A2BF89AEA}" destId="{8F72004D-F8F0-4F6D-9F65-F89109F957D0}" srcOrd="0" destOrd="0" presId="urn:microsoft.com/office/officeart/2005/8/layout/vProcess5"/>
    <dgm:cxn modelId="{917ACD2F-A16E-4CEC-8261-0CA94A577229}" type="presOf" srcId="{7009FF84-182D-4E52-B879-D1859DABD32C}" destId="{9A3C9E99-168F-4475-A647-D1E7261D14CC}" srcOrd="1" destOrd="0" presId="urn:microsoft.com/office/officeart/2005/8/layout/vProcess5"/>
    <dgm:cxn modelId="{B7D02636-8942-4A5C-A5A9-9429CBC00196}" type="presOf" srcId="{51FD7441-07BC-4735-BF7A-355445376D11}" destId="{15DC69A1-46D9-466F-9191-42631843666C}" srcOrd="1" destOrd="0" presId="urn:microsoft.com/office/officeart/2005/8/layout/vProcess5"/>
    <dgm:cxn modelId="{2953A783-7CB8-4446-8A2F-4B15797F3508}" type="presOf" srcId="{50F92F37-8135-43DF-B348-1A6A2FE8ABDA}" destId="{2260EB43-926F-4873-A4FA-6CD47BEEDEAE}" srcOrd="1" destOrd="0" presId="urn:microsoft.com/office/officeart/2005/8/layout/vProcess5"/>
    <dgm:cxn modelId="{AB645DD1-31C6-417C-9F3D-AFC68A92C21A}" type="presOf" srcId="{66E94011-EB03-4394-B3A1-A73E368B2F70}" destId="{97C6ECF2-D092-4429-9ED5-C8E9D67ED14E}" srcOrd="0" destOrd="0" presId="urn:microsoft.com/office/officeart/2005/8/layout/vProcess5"/>
    <dgm:cxn modelId="{695009AA-3B34-40B1-8CB9-B499AD3E73F0}" type="presOf" srcId="{7009FF84-182D-4E52-B879-D1859DABD32C}" destId="{4B6795EF-524C-41A1-8284-EF02C41CA7D9}" srcOrd="0" destOrd="0" presId="urn:microsoft.com/office/officeart/2005/8/layout/vProcess5"/>
    <dgm:cxn modelId="{16FC0DCF-377E-4D7E-9DE8-AE5C73E1E507}" srcId="{2026EFD4-3355-4669-9259-9F1E7C93D697}" destId="{1496527B-F219-4694-9102-E80AE653080D}" srcOrd="1" destOrd="0" parTransId="{BAB74EDB-9D26-48BD-9925-A3E6567C17AA}" sibTransId="{E701072F-EAFB-47EC-BC77-D8DEF305AAA7}"/>
    <dgm:cxn modelId="{68027B7F-69DC-48BE-B07B-3C8D9510343C}" type="presOf" srcId="{E701072F-EAFB-47EC-BC77-D8DEF305AAA7}" destId="{B6F53E8A-7317-4245-83A9-3D130C509FEC}" srcOrd="0" destOrd="0" presId="urn:microsoft.com/office/officeart/2005/8/layout/vProcess5"/>
    <dgm:cxn modelId="{41BBCEF3-874F-4A76-B883-F897F171F3E4}" srcId="{2026EFD4-3355-4669-9259-9F1E7C93D697}" destId="{7009FF84-182D-4E52-B879-D1859DABD32C}" srcOrd="2" destOrd="0" parTransId="{81A18762-D2B9-42E7-A6D5-AEEEADA4B939}" sibTransId="{8ED6C2DB-A0B8-44EE-9037-D97A2BF89AEA}"/>
    <dgm:cxn modelId="{B1B21491-F6FA-46DD-81BB-B24FED06F645}" type="presOf" srcId="{50F92F37-8135-43DF-B348-1A6A2FE8ABDA}" destId="{15A3326A-D17B-40A7-9C3C-AD8E18E66324}" srcOrd="0" destOrd="0" presId="urn:microsoft.com/office/officeart/2005/8/layout/vProcess5"/>
    <dgm:cxn modelId="{DC159FF2-BB78-4D1F-8FDC-A8571758BA1F}" type="presOf" srcId="{51FD7441-07BC-4735-BF7A-355445376D11}" destId="{327546B1-32A3-4E3E-937B-03F9D3376632}" srcOrd="0" destOrd="0" presId="urn:microsoft.com/office/officeart/2005/8/layout/vProcess5"/>
    <dgm:cxn modelId="{1A41B6C4-EF20-4E0C-82A6-BABFA2E4CD5F}" type="presOf" srcId="{1496527B-F219-4694-9102-E80AE653080D}" destId="{D5DDBF1B-78CF-4DC2-9885-85FD34353F65}" srcOrd="1" destOrd="0" presId="urn:microsoft.com/office/officeart/2005/8/layout/vProcess5"/>
    <dgm:cxn modelId="{82EF70C8-4EFB-4351-A307-D81A5714BE7C}" srcId="{2026EFD4-3355-4669-9259-9F1E7C93D697}" destId="{50F92F37-8135-43DF-B348-1A6A2FE8ABDA}" srcOrd="3" destOrd="0" parTransId="{A5E9C0FB-E62E-4668-A72C-07DFD4FB01A4}" sibTransId="{B984A5E3-EA4A-43C0-836D-31667D08868E}"/>
    <dgm:cxn modelId="{C4F5072E-EF9F-4A8F-9A0F-3FAA659EF06B}" type="presOf" srcId="{2026EFD4-3355-4669-9259-9F1E7C93D697}" destId="{AD6ED750-9F27-42DC-A889-F5F4B9A3C511}" srcOrd="0" destOrd="0" presId="urn:microsoft.com/office/officeart/2005/8/layout/vProcess5"/>
    <dgm:cxn modelId="{28978F36-F2BD-4E83-8724-4800BF108A9B}" type="presParOf" srcId="{AD6ED750-9F27-42DC-A889-F5F4B9A3C511}" destId="{2247EBE1-B5EE-492B-9437-1B108BA1AB2D}" srcOrd="0" destOrd="0" presId="urn:microsoft.com/office/officeart/2005/8/layout/vProcess5"/>
    <dgm:cxn modelId="{0DA871DA-FAC0-4F41-8F75-FED032181116}" type="presParOf" srcId="{AD6ED750-9F27-42DC-A889-F5F4B9A3C511}" destId="{327546B1-32A3-4E3E-937B-03F9D3376632}" srcOrd="1" destOrd="0" presId="urn:microsoft.com/office/officeart/2005/8/layout/vProcess5"/>
    <dgm:cxn modelId="{45603DDC-1AC3-4AD7-8B3B-8AA134779DFA}" type="presParOf" srcId="{AD6ED750-9F27-42DC-A889-F5F4B9A3C511}" destId="{A4D63BE7-180D-4AE1-8636-098D7BC88E9F}" srcOrd="2" destOrd="0" presId="urn:microsoft.com/office/officeart/2005/8/layout/vProcess5"/>
    <dgm:cxn modelId="{91381573-1F61-4CBA-B1CD-A80BF71D5DE4}" type="presParOf" srcId="{AD6ED750-9F27-42DC-A889-F5F4B9A3C511}" destId="{4B6795EF-524C-41A1-8284-EF02C41CA7D9}" srcOrd="3" destOrd="0" presId="urn:microsoft.com/office/officeart/2005/8/layout/vProcess5"/>
    <dgm:cxn modelId="{6642E6C3-9416-47C1-A64D-EE342F71705A}" type="presParOf" srcId="{AD6ED750-9F27-42DC-A889-F5F4B9A3C511}" destId="{15A3326A-D17B-40A7-9C3C-AD8E18E66324}" srcOrd="4" destOrd="0" presId="urn:microsoft.com/office/officeart/2005/8/layout/vProcess5"/>
    <dgm:cxn modelId="{19D6B522-E0AF-4BA1-82AD-611F43EBF4C7}" type="presParOf" srcId="{AD6ED750-9F27-42DC-A889-F5F4B9A3C511}" destId="{97C6ECF2-D092-4429-9ED5-C8E9D67ED14E}" srcOrd="5" destOrd="0" presId="urn:microsoft.com/office/officeart/2005/8/layout/vProcess5"/>
    <dgm:cxn modelId="{0F5CD4C4-9614-4D49-AAB8-5ED2B096E67E}" type="presParOf" srcId="{AD6ED750-9F27-42DC-A889-F5F4B9A3C511}" destId="{B6F53E8A-7317-4245-83A9-3D130C509FEC}" srcOrd="6" destOrd="0" presId="urn:microsoft.com/office/officeart/2005/8/layout/vProcess5"/>
    <dgm:cxn modelId="{C44FBBE1-B148-48BC-B24A-B9E9120C910E}" type="presParOf" srcId="{AD6ED750-9F27-42DC-A889-F5F4B9A3C511}" destId="{8F72004D-F8F0-4F6D-9F65-F89109F957D0}" srcOrd="7" destOrd="0" presId="urn:microsoft.com/office/officeart/2005/8/layout/vProcess5"/>
    <dgm:cxn modelId="{98BECE5E-ED99-40FD-AD3D-2B23B5E04DE8}" type="presParOf" srcId="{AD6ED750-9F27-42DC-A889-F5F4B9A3C511}" destId="{15DC69A1-46D9-466F-9191-42631843666C}" srcOrd="8" destOrd="0" presId="urn:microsoft.com/office/officeart/2005/8/layout/vProcess5"/>
    <dgm:cxn modelId="{CA64BEF5-353C-4323-8875-08BCE4CEC0DE}" type="presParOf" srcId="{AD6ED750-9F27-42DC-A889-F5F4B9A3C511}" destId="{D5DDBF1B-78CF-4DC2-9885-85FD34353F65}" srcOrd="9" destOrd="0" presId="urn:microsoft.com/office/officeart/2005/8/layout/vProcess5"/>
    <dgm:cxn modelId="{D4166300-FA30-4871-8345-B7FC9A1AD590}" type="presParOf" srcId="{AD6ED750-9F27-42DC-A889-F5F4B9A3C511}" destId="{9A3C9E99-168F-4475-A647-D1E7261D14CC}" srcOrd="10" destOrd="0" presId="urn:microsoft.com/office/officeart/2005/8/layout/vProcess5"/>
    <dgm:cxn modelId="{900A49FF-0A34-4FCA-BD4D-DE2269E9250B}" type="presParOf" srcId="{AD6ED750-9F27-42DC-A889-F5F4B9A3C511}" destId="{2260EB43-926F-4873-A4FA-6CD47BEEDEA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F5A5482-AAEB-48FC-8C78-A7D470270EBF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0E4C5FA-E083-41E4-B5EE-B5A232DC4124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Школьные пресс-центры, театры, музеи</a:t>
          </a:r>
          <a:endParaRPr lang="ru-RU" dirty="0">
            <a:solidFill>
              <a:srgbClr val="194B70"/>
            </a:solidFill>
          </a:endParaRPr>
        </a:p>
      </dgm:t>
    </dgm:pt>
    <dgm:pt modelId="{D8A627AF-A512-4394-A77F-56964B9267A6}" type="parTrans" cxnId="{880A4FE3-1D40-462B-961F-C5702805A76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4AF55EAA-F8AF-4891-99EF-88B6FF3D3EEC}" type="sibTrans" cxnId="{880A4FE3-1D40-462B-961F-C5702805A76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C33F5209-F4FD-4025-A161-61ACA85DCB0D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Военно-патриотические объединения в 16 ОО</a:t>
          </a:r>
          <a:endParaRPr lang="ru-RU" dirty="0">
            <a:solidFill>
              <a:srgbClr val="194B70"/>
            </a:solidFill>
          </a:endParaRPr>
        </a:p>
      </dgm:t>
    </dgm:pt>
    <dgm:pt modelId="{A247BA29-C385-4D70-82D3-093FAAD3B5D3}" type="parTrans" cxnId="{06911F2D-F8BD-46E4-A4E6-4DFCF8BBB3F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2D720911-C5FD-44B4-A3D0-9FDC56709552}" type="sibTrans" cxnId="{06911F2D-F8BD-46E4-A4E6-4DFCF8BBB3F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D008671B-7C1A-4885-B574-BC47CA701C45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«Движение первых» в 24 ОО, в 2 учреждениях доп. образования</a:t>
          </a:r>
        </a:p>
      </dgm:t>
    </dgm:pt>
    <dgm:pt modelId="{8ED5906D-8AAB-41B9-95EC-F791ECC33D27}" type="parTrans" cxnId="{88B6BB10-D680-45FC-AF18-53C6747B9DF4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380F28E3-FE82-47A1-ADFC-9E9D8B27450D}" type="sibTrans" cxnId="{88B6BB10-D680-45FC-AF18-53C6747B9DF4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6421BDAA-70ED-48D7-A9E1-58BE7863BB67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«Орлята России» в 24 ОО (3987 обучающихся)</a:t>
          </a:r>
        </a:p>
      </dgm:t>
    </dgm:pt>
    <dgm:pt modelId="{162A9432-D738-416F-932B-B6D85D2DBA3C}" type="parTrans" cxnId="{FE130A36-1117-423B-8D0E-BF4E704AFE8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3FE1ED4A-8F53-4E51-B39F-5B4D934445E6}" type="sibTrans" cxnId="{FE130A36-1117-423B-8D0E-BF4E704AFE86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4FF49219-FFE8-4F74-9476-3D7B0C9FB0D5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Школьные спортивные клубы (24 клуба)</a:t>
          </a:r>
        </a:p>
      </dgm:t>
    </dgm:pt>
    <dgm:pt modelId="{7B69CA07-F87C-4977-9744-61BADEC7F52D}" type="parTrans" cxnId="{3A40C49E-C22B-475E-B43D-03F57C88A689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98394014-DB9F-4435-BA74-E629AA6334BF}" type="sibTrans" cxnId="{3A40C49E-C22B-475E-B43D-03F57C88A689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957FB61B-A0E6-4FD5-BA26-36E70D301A7C}">
      <dgm:prSet phldrT="[Текст]"/>
      <dgm:spPr>
        <a:solidFill>
          <a:schemeClr val="accent1">
            <a:lumMod val="20000"/>
            <a:lumOff val="80000"/>
          </a:schemeClr>
        </a:solidFill>
        <a:ln>
          <a:solidFill>
            <a:srgbClr val="00679D"/>
          </a:solidFill>
        </a:ln>
      </dgm:spPr>
      <dgm:t>
        <a:bodyPr/>
        <a:lstStyle/>
        <a:p>
          <a:r>
            <a:rPr lang="ru-RU" dirty="0" smtClean="0">
              <a:solidFill>
                <a:srgbClr val="194B70"/>
              </a:solidFill>
            </a:rPr>
            <a:t>Учебно-методический центр «Авангард» (ЦРДМ)</a:t>
          </a:r>
        </a:p>
      </dgm:t>
    </dgm:pt>
    <dgm:pt modelId="{C1DF1E89-3498-426D-8029-F63FFD7D6474}" type="parTrans" cxnId="{1A0D45AF-D66F-493C-A024-36AE4BB5463E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F3FFE7B5-34AC-4437-86AD-60AFA0440399}" type="sibTrans" cxnId="{1A0D45AF-D66F-493C-A024-36AE4BB5463E}">
      <dgm:prSet/>
      <dgm:spPr/>
      <dgm:t>
        <a:bodyPr/>
        <a:lstStyle/>
        <a:p>
          <a:endParaRPr lang="ru-RU">
            <a:solidFill>
              <a:srgbClr val="194B70"/>
            </a:solidFill>
          </a:endParaRPr>
        </a:p>
      </dgm:t>
    </dgm:pt>
    <dgm:pt modelId="{1179EFDE-2C87-4275-AF0B-8CFF24073037}" type="pres">
      <dgm:prSet presAssocID="{5F5A5482-AAEB-48FC-8C78-A7D470270EB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472E96-9310-44CD-9005-0BDE6E4F8CE6}" type="pres">
      <dgm:prSet presAssocID="{F0E4C5FA-E083-41E4-B5EE-B5A232DC4124}" presName="composite" presStyleCnt="0"/>
      <dgm:spPr/>
    </dgm:pt>
    <dgm:pt modelId="{98DC3ED7-7CA9-4B4E-AF37-B908420805E7}" type="pres">
      <dgm:prSet presAssocID="{F0E4C5FA-E083-41E4-B5EE-B5A232DC4124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34EBC-ECEC-4957-8707-71FFA86E745D}" type="pres">
      <dgm:prSet presAssocID="{F0E4C5FA-E083-41E4-B5EE-B5A232DC4124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679D"/>
          </a:solidFill>
        </a:ln>
      </dgm:spPr>
    </dgm:pt>
    <dgm:pt modelId="{6637633F-B078-44B4-AED7-D6712FACF62F}" type="pres">
      <dgm:prSet presAssocID="{4AF55EAA-F8AF-4891-99EF-88B6FF3D3EEC}" presName="sibTrans" presStyleCnt="0"/>
      <dgm:spPr/>
    </dgm:pt>
    <dgm:pt modelId="{2F9DBDAD-0BDE-4348-9B89-3C4ABFC6F227}" type="pres">
      <dgm:prSet presAssocID="{C33F5209-F4FD-4025-A161-61ACA85DCB0D}" presName="composite" presStyleCnt="0"/>
      <dgm:spPr/>
    </dgm:pt>
    <dgm:pt modelId="{27627F93-EB02-4E6F-98E3-2D166BB6A350}" type="pres">
      <dgm:prSet presAssocID="{C33F5209-F4FD-4025-A161-61ACA85DCB0D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E3C63-0327-4F23-BD6C-6CB29F178E51}" type="pres">
      <dgm:prSet presAssocID="{C33F5209-F4FD-4025-A161-61ACA85DCB0D}" presName="rect2" presStyleLbl="fgImgPlace1" presStyleIdx="1" presStyleCnt="6" custLinFactNeighborX="3204" custLinFactNeighborY="46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679D"/>
          </a:solidFill>
        </a:ln>
      </dgm:spPr>
    </dgm:pt>
    <dgm:pt modelId="{4DC4BA37-095F-43B4-A4D0-7BBD3CACB20B}" type="pres">
      <dgm:prSet presAssocID="{2D720911-C5FD-44B4-A3D0-9FDC56709552}" presName="sibTrans" presStyleCnt="0"/>
      <dgm:spPr/>
    </dgm:pt>
    <dgm:pt modelId="{4B1ECE9A-AC23-4E11-90AB-BB585698D4F4}" type="pres">
      <dgm:prSet presAssocID="{D008671B-7C1A-4885-B574-BC47CA701C45}" presName="composite" presStyleCnt="0"/>
      <dgm:spPr/>
    </dgm:pt>
    <dgm:pt modelId="{96128378-C213-45CD-9B6E-9A9AC25F57AC}" type="pres">
      <dgm:prSet presAssocID="{D008671B-7C1A-4885-B574-BC47CA701C45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219220-047D-4C53-842C-9D0AAAF299B2}" type="pres">
      <dgm:prSet presAssocID="{D008671B-7C1A-4885-B574-BC47CA701C45}" presName="rect2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679D"/>
          </a:solidFill>
        </a:ln>
      </dgm:spPr>
      <dgm:t>
        <a:bodyPr/>
        <a:lstStyle/>
        <a:p>
          <a:endParaRPr lang="ru-RU"/>
        </a:p>
      </dgm:t>
    </dgm:pt>
    <dgm:pt modelId="{B92DBA37-404A-45AD-9FDA-1B1341A35DAA}" type="pres">
      <dgm:prSet presAssocID="{380F28E3-FE82-47A1-ADFC-9E9D8B27450D}" presName="sibTrans" presStyleCnt="0"/>
      <dgm:spPr/>
    </dgm:pt>
    <dgm:pt modelId="{7F10DFCB-1C55-4EF2-BCF1-BADAF700EB94}" type="pres">
      <dgm:prSet presAssocID="{6421BDAA-70ED-48D7-A9E1-58BE7863BB67}" presName="composite" presStyleCnt="0"/>
      <dgm:spPr/>
    </dgm:pt>
    <dgm:pt modelId="{844E9879-413E-42EB-98A0-B7B139A4FEFD}" type="pres">
      <dgm:prSet presAssocID="{6421BDAA-70ED-48D7-A9E1-58BE7863BB67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A317F-F80D-45BE-8F96-26B1A8F17115}" type="pres">
      <dgm:prSet presAssocID="{6421BDAA-70ED-48D7-A9E1-58BE7863BB67}" presName="rect2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rgbClr val="00679D"/>
          </a:solidFill>
        </a:ln>
      </dgm:spPr>
    </dgm:pt>
    <dgm:pt modelId="{D0D234E1-7E49-4CA7-BE03-F23E59E76589}" type="pres">
      <dgm:prSet presAssocID="{3FE1ED4A-8F53-4E51-B39F-5B4D934445E6}" presName="sibTrans" presStyleCnt="0"/>
      <dgm:spPr/>
    </dgm:pt>
    <dgm:pt modelId="{96178EE5-8958-4566-8139-57FBFA362C8D}" type="pres">
      <dgm:prSet presAssocID="{4FF49219-FFE8-4F74-9476-3D7B0C9FB0D5}" presName="composite" presStyleCnt="0"/>
      <dgm:spPr/>
    </dgm:pt>
    <dgm:pt modelId="{919EA1D2-9B1A-46C2-B0B2-611D3FEB32D3}" type="pres">
      <dgm:prSet presAssocID="{4FF49219-FFE8-4F74-9476-3D7B0C9FB0D5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3310B-B30B-41BE-AD63-DFA0882361C3}" type="pres">
      <dgm:prSet presAssocID="{4FF49219-FFE8-4F74-9476-3D7B0C9FB0D5}" presName="rect2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rgbClr val="00679D"/>
          </a:solidFill>
        </a:ln>
      </dgm:spPr>
    </dgm:pt>
    <dgm:pt modelId="{4B787595-2353-44C1-B41E-CA36397224A7}" type="pres">
      <dgm:prSet presAssocID="{98394014-DB9F-4435-BA74-E629AA6334BF}" presName="sibTrans" presStyleCnt="0"/>
      <dgm:spPr/>
    </dgm:pt>
    <dgm:pt modelId="{B54FBF13-E307-4157-9EF6-D5E2F3992409}" type="pres">
      <dgm:prSet presAssocID="{957FB61B-A0E6-4FD5-BA26-36E70D301A7C}" presName="composite" presStyleCnt="0"/>
      <dgm:spPr/>
    </dgm:pt>
    <dgm:pt modelId="{A67742C8-4BC1-4ADA-A980-200C41ED9C97}" type="pres">
      <dgm:prSet presAssocID="{957FB61B-A0E6-4FD5-BA26-36E70D301A7C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033102-9FBD-4A65-A623-A3C3C159A7AE}" type="pres">
      <dgm:prSet presAssocID="{957FB61B-A0E6-4FD5-BA26-36E70D301A7C}" presName="rect2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solidFill>
            <a:srgbClr val="00679D"/>
          </a:solidFill>
        </a:ln>
      </dgm:spPr>
    </dgm:pt>
  </dgm:ptLst>
  <dgm:cxnLst>
    <dgm:cxn modelId="{03C373D4-84FF-4A8C-9465-657B2914B8B2}" type="presOf" srcId="{6421BDAA-70ED-48D7-A9E1-58BE7863BB67}" destId="{844E9879-413E-42EB-98A0-B7B139A4FEFD}" srcOrd="0" destOrd="0" presId="urn:microsoft.com/office/officeart/2008/layout/PictureStrips"/>
    <dgm:cxn modelId="{EDEFC56A-57C4-4223-A3EE-9097F19B28F1}" type="presOf" srcId="{D008671B-7C1A-4885-B574-BC47CA701C45}" destId="{96128378-C213-45CD-9B6E-9A9AC25F57AC}" srcOrd="0" destOrd="0" presId="urn:microsoft.com/office/officeart/2008/layout/PictureStrips"/>
    <dgm:cxn modelId="{BF37E567-DFF5-4EDA-86EA-C79B33EDF24A}" type="presOf" srcId="{C33F5209-F4FD-4025-A161-61ACA85DCB0D}" destId="{27627F93-EB02-4E6F-98E3-2D166BB6A350}" srcOrd="0" destOrd="0" presId="urn:microsoft.com/office/officeart/2008/layout/PictureStrips"/>
    <dgm:cxn modelId="{FE130A36-1117-423B-8D0E-BF4E704AFE86}" srcId="{5F5A5482-AAEB-48FC-8C78-A7D470270EBF}" destId="{6421BDAA-70ED-48D7-A9E1-58BE7863BB67}" srcOrd="3" destOrd="0" parTransId="{162A9432-D738-416F-932B-B6D85D2DBA3C}" sibTransId="{3FE1ED4A-8F53-4E51-B39F-5B4D934445E6}"/>
    <dgm:cxn modelId="{880A4FE3-1D40-462B-961F-C5702805A766}" srcId="{5F5A5482-AAEB-48FC-8C78-A7D470270EBF}" destId="{F0E4C5FA-E083-41E4-B5EE-B5A232DC4124}" srcOrd="0" destOrd="0" parTransId="{D8A627AF-A512-4394-A77F-56964B9267A6}" sibTransId="{4AF55EAA-F8AF-4891-99EF-88B6FF3D3EEC}"/>
    <dgm:cxn modelId="{3A40C49E-C22B-475E-B43D-03F57C88A689}" srcId="{5F5A5482-AAEB-48FC-8C78-A7D470270EBF}" destId="{4FF49219-FFE8-4F74-9476-3D7B0C9FB0D5}" srcOrd="4" destOrd="0" parTransId="{7B69CA07-F87C-4977-9744-61BADEC7F52D}" sibTransId="{98394014-DB9F-4435-BA74-E629AA6334BF}"/>
    <dgm:cxn modelId="{2CCF642E-586A-4E81-8A4A-B0F891D30325}" type="presOf" srcId="{957FB61B-A0E6-4FD5-BA26-36E70D301A7C}" destId="{A67742C8-4BC1-4ADA-A980-200C41ED9C97}" srcOrd="0" destOrd="0" presId="urn:microsoft.com/office/officeart/2008/layout/PictureStrips"/>
    <dgm:cxn modelId="{1D5719F5-923F-44D9-A34E-6D78C093866E}" type="presOf" srcId="{F0E4C5FA-E083-41E4-B5EE-B5A232DC4124}" destId="{98DC3ED7-7CA9-4B4E-AF37-B908420805E7}" srcOrd="0" destOrd="0" presId="urn:microsoft.com/office/officeart/2008/layout/PictureStrips"/>
    <dgm:cxn modelId="{1F776144-B216-4E87-989E-1AD74C01CDD4}" type="presOf" srcId="{4FF49219-FFE8-4F74-9476-3D7B0C9FB0D5}" destId="{919EA1D2-9B1A-46C2-B0B2-611D3FEB32D3}" srcOrd="0" destOrd="0" presId="urn:microsoft.com/office/officeart/2008/layout/PictureStrips"/>
    <dgm:cxn modelId="{06911F2D-F8BD-46E4-A4E6-4DFCF8BBB3F6}" srcId="{5F5A5482-AAEB-48FC-8C78-A7D470270EBF}" destId="{C33F5209-F4FD-4025-A161-61ACA85DCB0D}" srcOrd="1" destOrd="0" parTransId="{A247BA29-C385-4D70-82D3-093FAAD3B5D3}" sibTransId="{2D720911-C5FD-44B4-A3D0-9FDC56709552}"/>
    <dgm:cxn modelId="{58A55417-9E14-4A7C-8E10-BEC063CC932C}" type="presOf" srcId="{5F5A5482-AAEB-48FC-8C78-A7D470270EBF}" destId="{1179EFDE-2C87-4275-AF0B-8CFF24073037}" srcOrd="0" destOrd="0" presId="urn:microsoft.com/office/officeart/2008/layout/PictureStrips"/>
    <dgm:cxn modelId="{1A0D45AF-D66F-493C-A024-36AE4BB5463E}" srcId="{5F5A5482-AAEB-48FC-8C78-A7D470270EBF}" destId="{957FB61B-A0E6-4FD5-BA26-36E70D301A7C}" srcOrd="5" destOrd="0" parTransId="{C1DF1E89-3498-426D-8029-F63FFD7D6474}" sibTransId="{F3FFE7B5-34AC-4437-86AD-60AFA0440399}"/>
    <dgm:cxn modelId="{88B6BB10-D680-45FC-AF18-53C6747B9DF4}" srcId="{5F5A5482-AAEB-48FC-8C78-A7D470270EBF}" destId="{D008671B-7C1A-4885-B574-BC47CA701C45}" srcOrd="2" destOrd="0" parTransId="{8ED5906D-8AAB-41B9-95EC-F791ECC33D27}" sibTransId="{380F28E3-FE82-47A1-ADFC-9E9D8B27450D}"/>
    <dgm:cxn modelId="{B4DE3C80-482D-410B-A8B2-D7B0229C0A41}" type="presParOf" srcId="{1179EFDE-2C87-4275-AF0B-8CFF24073037}" destId="{61472E96-9310-44CD-9005-0BDE6E4F8CE6}" srcOrd="0" destOrd="0" presId="urn:microsoft.com/office/officeart/2008/layout/PictureStrips"/>
    <dgm:cxn modelId="{E678EAD7-5287-4794-9FAA-6BCFB2BD4566}" type="presParOf" srcId="{61472E96-9310-44CD-9005-0BDE6E4F8CE6}" destId="{98DC3ED7-7CA9-4B4E-AF37-B908420805E7}" srcOrd="0" destOrd="0" presId="urn:microsoft.com/office/officeart/2008/layout/PictureStrips"/>
    <dgm:cxn modelId="{F7D8DF39-AB22-4320-B926-FEAB78D1BC45}" type="presParOf" srcId="{61472E96-9310-44CD-9005-0BDE6E4F8CE6}" destId="{1F634EBC-ECEC-4957-8707-71FFA86E745D}" srcOrd="1" destOrd="0" presId="urn:microsoft.com/office/officeart/2008/layout/PictureStrips"/>
    <dgm:cxn modelId="{68E2D2A2-88CA-4C35-8EB6-CB290794C6D3}" type="presParOf" srcId="{1179EFDE-2C87-4275-AF0B-8CFF24073037}" destId="{6637633F-B078-44B4-AED7-D6712FACF62F}" srcOrd="1" destOrd="0" presId="urn:microsoft.com/office/officeart/2008/layout/PictureStrips"/>
    <dgm:cxn modelId="{D64DE17A-14C4-41A5-B06B-FEDA9BE68F4A}" type="presParOf" srcId="{1179EFDE-2C87-4275-AF0B-8CFF24073037}" destId="{2F9DBDAD-0BDE-4348-9B89-3C4ABFC6F227}" srcOrd="2" destOrd="0" presId="urn:microsoft.com/office/officeart/2008/layout/PictureStrips"/>
    <dgm:cxn modelId="{FB7BC04C-721E-4DF9-9AD2-501EF7C949B4}" type="presParOf" srcId="{2F9DBDAD-0BDE-4348-9B89-3C4ABFC6F227}" destId="{27627F93-EB02-4E6F-98E3-2D166BB6A350}" srcOrd="0" destOrd="0" presId="urn:microsoft.com/office/officeart/2008/layout/PictureStrips"/>
    <dgm:cxn modelId="{C9867D43-CF0A-4715-85B1-0E4B047EB40F}" type="presParOf" srcId="{2F9DBDAD-0BDE-4348-9B89-3C4ABFC6F227}" destId="{91CE3C63-0327-4F23-BD6C-6CB29F178E51}" srcOrd="1" destOrd="0" presId="urn:microsoft.com/office/officeart/2008/layout/PictureStrips"/>
    <dgm:cxn modelId="{5BFEAD23-09CB-4D99-AAF3-60AB210DDB7D}" type="presParOf" srcId="{1179EFDE-2C87-4275-AF0B-8CFF24073037}" destId="{4DC4BA37-095F-43B4-A4D0-7BBD3CACB20B}" srcOrd="3" destOrd="0" presId="urn:microsoft.com/office/officeart/2008/layout/PictureStrips"/>
    <dgm:cxn modelId="{85808FC4-502D-4627-BBB1-11501BA64769}" type="presParOf" srcId="{1179EFDE-2C87-4275-AF0B-8CFF24073037}" destId="{4B1ECE9A-AC23-4E11-90AB-BB585698D4F4}" srcOrd="4" destOrd="0" presId="urn:microsoft.com/office/officeart/2008/layout/PictureStrips"/>
    <dgm:cxn modelId="{4692C74B-80D7-45C0-858D-DDBED5E92A5C}" type="presParOf" srcId="{4B1ECE9A-AC23-4E11-90AB-BB585698D4F4}" destId="{96128378-C213-45CD-9B6E-9A9AC25F57AC}" srcOrd="0" destOrd="0" presId="urn:microsoft.com/office/officeart/2008/layout/PictureStrips"/>
    <dgm:cxn modelId="{2BA5E045-5D14-42F2-8A18-C71FB0FA0CB3}" type="presParOf" srcId="{4B1ECE9A-AC23-4E11-90AB-BB585698D4F4}" destId="{31219220-047D-4C53-842C-9D0AAAF299B2}" srcOrd="1" destOrd="0" presId="urn:microsoft.com/office/officeart/2008/layout/PictureStrips"/>
    <dgm:cxn modelId="{59D323FB-EE83-424E-8C7D-3287F63B4EE1}" type="presParOf" srcId="{1179EFDE-2C87-4275-AF0B-8CFF24073037}" destId="{B92DBA37-404A-45AD-9FDA-1B1341A35DAA}" srcOrd="5" destOrd="0" presId="urn:microsoft.com/office/officeart/2008/layout/PictureStrips"/>
    <dgm:cxn modelId="{C8326792-5916-405A-BFE8-0BAACE55F887}" type="presParOf" srcId="{1179EFDE-2C87-4275-AF0B-8CFF24073037}" destId="{7F10DFCB-1C55-4EF2-BCF1-BADAF700EB94}" srcOrd="6" destOrd="0" presId="urn:microsoft.com/office/officeart/2008/layout/PictureStrips"/>
    <dgm:cxn modelId="{F63FB454-68CD-4175-BFD1-3AAD1EBC7667}" type="presParOf" srcId="{7F10DFCB-1C55-4EF2-BCF1-BADAF700EB94}" destId="{844E9879-413E-42EB-98A0-B7B139A4FEFD}" srcOrd="0" destOrd="0" presId="urn:microsoft.com/office/officeart/2008/layout/PictureStrips"/>
    <dgm:cxn modelId="{958B423A-7F69-41D6-952F-E7446F335A1E}" type="presParOf" srcId="{7F10DFCB-1C55-4EF2-BCF1-BADAF700EB94}" destId="{655A317F-F80D-45BE-8F96-26B1A8F17115}" srcOrd="1" destOrd="0" presId="urn:microsoft.com/office/officeart/2008/layout/PictureStrips"/>
    <dgm:cxn modelId="{6700967C-D2C5-453C-ADB6-210DFDAD16A8}" type="presParOf" srcId="{1179EFDE-2C87-4275-AF0B-8CFF24073037}" destId="{D0D234E1-7E49-4CA7-BE03-F23E59E76589}" srcOrd="7" destOrd="0" presId="urn:microsoft.com/office/officeart/2008/layout/PictureStrips"/>
    <dgm:cxn modelId="{2D54C2C0-6CE3-470D-825D-CF9C110B0847}" type="presParOf" srcId="{1179EFDE-2C87-4275-AF0B-8CFF24073037}" destId="{96178EE5-8958-4566-8139-57FBFA362C8D}" srcOrd="8" destOrd="0" presId="urn:microsoft.com/office/officeart/2008/layout/PictureStrips"/>
    <dgm:cxn modelId="{DB9D3375-360A-49D7-97EB-3D63A753C2A8}" type="presParOf" srcId="{96178EE5-8958-4566-8139-57FBFA362C8D}" destId="{919EA1D2-9B1A-46C2-B0B2-611D3FEB32D3}" srcOrd="0" destOrd="0" presId="urn:microsoft.com/office/officeart/2008/layout/PictureStrips"/>
    <dgm:cxn modelId="{B0847C58-F939-44B9-A6E5-56E01F0F3719}" type="presParOf" srcId="{96178EE5-8958-4566-8139-57FBFA362C8D}" destId="{14C3310B-B30B-41BE-AD63-DFA0882361C3}" srcOrd="1" destOrd="0" presId="urn:microsoft.com/office/officeart/2008/layout/PictureStrips"/>
    <dgm:cxn modelId="{9E377C49-F9E6-4868-B01D-646B54930771}" type="presParOf" srcId="{1179EFDE-2C87-4275-AF0B-8CFF24073037}" destId="{4B787595-2353-44C1-B41E-CA36397224A7}" srcOrd="9" destOrd="0" presId="urn:microsoft.com/office/officeart/2008/layout/PictureStrips"/>
    <dgm:cxn modelId="{CDC2F26D-5410-492F-9074-8E8D86AD022A}" type="presParOf" srcId="{1179EFDE-2C87-4275-AF0B-8CFF24073037}" destId="{B54FBF13-E307-4157-9EF6-D5E2F3992409}" srcOrd="10" destOrd="0" presId="urn:microsoft.com/office/officeart/2008/layout/PictureStrips"/>
    <dgm:cxn modelId="{8A219A16-DE88-4E80-AE0E-C3914FA62685}" type="presParOf" srcId="{B54FBF13-E307-4157-9EF6-D5E2F3992409}" destId="{A67742C8-4BC1-4ADA-A980-200C41ED9C97}" srcOrd="0" destOrd="0" presId="urn:microsoft.com/office/officeart/2008/layout/PictureStrips"/>
    <dgm:cxn modelId="{BDDCB3D8-81FA-4C85-985D-633FB074AFFA}" type="presParOf" srcId="{B54FBF13-E307-4157-9EF6-D5E2F3992409}" destId="{33033102-9FBD-4A65-A623-A3C3C159A7AE}" srcOrd="1" destOrd="0" presId="urn:microsoft.com/office/officeart/2008/layout/PictureStrips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984777-64BF-4EA1-829C-4B1C57A7C12D}">
      <dsp:nvSpPr>
        <dsp:cNvPr id="0" name=""/>
        <dsp:cNvSpPr/>
      </dsp:nvSpPr>
      <dsp:spPr>
        <a:xfrm rot="10800000">
          <a:off x="1450155" y="1844"/>
          <a:ext cx="4644876" cy="1120821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5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194B70"/>
              </a:solidFill>
            </a:rPr>
            <a:t>11 муниципальных дошкольных образовательных организаций           </a:t>
          </a:r>
          <a:r>
            <a:rPr lang="ru-RU" sz="1700" b="1" kern="1200" dirty="0" smtClean="0">
              <a:solidFill>
                <a:srgbClr val="194B70"/>
              </a:solidFill>
            </a:rPr>
            <a:t>1725 мест для детей от 1,5 до 3 лет     7160 мест для детей от 3 до 7 лет</a:t>
          </a:r>
          <a:endParaRPr lang="ru-RU" sz="1700" b="1" kern="1200" dirty="0">
            <a:solidFill>
              <a:srgbClr val="194B70"/>
            </a:solidFill>
          </a:endParaRPr>
        </a:p>
      </dsp:txBody>
      <dsp:txXfrm rot="10800000">
        <a:off x="1450155" y="1844"/>
        <a:ext cx="4644876" cy="1120821"/>
      </dsp:txXfrm>
    </dsp:sp>
    <dsp:sp modelId="{DBAE7196-A41B-4830-BE58-507BE7413898}">
      <dsp:nvSpPr>
        <dsp:cNvPr id="0" name=""/>
        <dsp:cNvSpPr/>
      </dsp:nvSpPr>
      <dsp:spPr>
        <a:xfrm>
          <a:off x="889744" y="1844"/>
          <a:ext cx="1120821" cy="11208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30528-9029-450F-8169-83F15C9CA60F}">
      <dsp:nvSpPr>
        <dsp:cNvPr id="0" name=""/>
        <dsp:cNvSpPr/>
      </dsp:nvSpPr>
      <dsp:spPr>
        <a:xfrm rot="10800000">
          <a:off x="1450155" y="1457238"/>
          <a:ext cx="4644876" cy="1120821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5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194B70"/>
              </a:solidFill>
            </a:rPr>
            <a:t>24 общеобразовательные организации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194B70"/>
              </a:solidFill>
            </a:rPr>
            <a:t>19 459 обучающихся, из них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194B70"/>
              </a:solidFill>
            </a:rPr>
            <a:t>1662 первоклассников </a:t>
          </a:r>
          <a:endParaRPr lang="ru-RU" sz="1700" b="1" kern="1200" dirty="0">
            <a:solidFill>
              <a:srgbClr val="194B70"/>
            </a:solidFill>
          </a:endParaRPr>
        </a:p>
      </dsp:txBody>
      <dsp:txXfrm rot="10800000">
        <a:off x="1450155" y="1457238"/>
        <a:ext cx="4644876" cy="1120821"/>
      </dsp:txXfrm>
    </dsp:sp>
    <dsp:sp modelId="{F9DD4089-C850-4536-B614-5A18E6342DE6}">
      <dsp:nvSpPr>
        <dsp:cNvPr id="0" name=""/>
        <dsp:cNvSpPr/>
      </dsp:nvSpPr>
      <dsp:spPr>
        <a:xfrm>
          <a:off x="889744" y="1457238"/>
          <a:ext cx="1120821" cy="11208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12524-4EAA-44E8-83AC-7B005F8C0BDF}">
      <dsp:nvSpPr>
        <dsp:cNvPr id="0" name=""/>
        <dsp:cNvSpPr/>
      </dsp:nvSpPr>
      <dsp:spPr>
        <a:xfrm rot="10800000">
          <a:off x="1450155" y="2912633"/>
          <a:ext cx="4644876" cy="1120821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51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rgbClr val="194B70"/>
              </a:solidFill>
            </a:rPr>
            <a:t>4 учреждения дополнительного образования                        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194B70"/>
              </a:solidFill>
            </a:rPr>
            <a:t>4 261 обучающийся</a:t>
          </a:r>
          <a:endParaRPr lang="ru-RU" sz="1700" b="1" kern="1200" dirty="0">
            <a:solidFill>
              <a:srgbClr val="194B70"/>
            </a:solidFill>
          </a:endParaRPr>
        </a:p>
      </dsp:txBody>
      <dsp:txXfrm rot="10800000">
        <a:off x="1450155" y="2912633"/>
        <a:ext cx="4644876" cy="1120821"/>
      </dsp:txXfrm>
    </dsp:sp>
    <dsp:sp modelId="{CB94DA6F-6BE8-4523-975C-962556E5E2AE}">
      <dsp:nvSpPr>
        <dsp:cNvPr id="0" name=""/>
        <dsp:cNvSpPr/>
      </dsp:nvSpPr>
      <dsp:spPr>
        <a:xfrm>
          <a:off x="889744" y="2912633"/>
          <a:ext cx="1120821" cy="11208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30EE7A-CDDB-418B-9726-C8CA30B31B2A}">
      <dsp:nvSpPr>
        <dsp:cNvPr id="0" name=""/>
        <dsp:cNvSpPr/>
      </dsp:nvSpPr>
      <dsp:spPr>
        <a:xfrm>
          <a:off x="-4539393" y="-696055"/>
          <a:ext cx="5407548" cy="5407548"/>
        </a:xfrm>
        <a:prstGeom prst="blockArc">
          <a:avLst>
            <a:gd name="adj1" fmla="val 18900000"/>
            <a:gd name="adj2" fmla="val 2700000"/>
            <a:gd name="adj3" fmla="val 399"/>
          </a:avLst>
        </a:prstGeom>
        <a:noFill/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895EAB-36A4-4103-B66C-3DD42EAB5CE9}">
      <dsp:nvSpPr>
        <dsp:cNvPr id="0" name=""/>
        <dsp:cNvSpPr/>
      </dsp:nvSpPr>
      <dsp:spPr>
        <a:xfrm>
          <a:off x="380050" y="250884"/>
          <a:ext cx="5634836" cy="5020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53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Естественнонаучный профиль – ОО №№ 1, 2, 7, 9, 15, 21</a:t>
          </a:r>
          <a:endParaRPr lang="ru-RU" sz="1500" b="1" kern="1200" dirty="0">
            <a:solidFill>
              <a:srgbClr val="194B70"/>
            </a:solidFill>
          </a:endParaRPr>
        </a:p>
      </dsp:txBody>
      <dsp:txXfrm>
        <a:off x="380050" y="250884"/>
        <a:ext cx="5634836" cy="502090"/>
      </dsp:txXfrm>
    </dsp:sp>
    <dsp:sp modelId="{2F57A7D5-0686-4EBC-9086-6B13DDC4D0F9}">
      <dsp:nvSpPr>
        <dsp:cNvPr id="0" name=""/>
        <dsp:cNvSpPr/>
      </dsp:nvSpPr>
      <dsp:spPr>
        <a:xfrm>
          <a:off x="66244" y="188123"/>
          <a:ext cx="627612" cy="6276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54324-5002-43CE-BEE5-8829D3A88848}">
      <dsp:nvSpPr>
        <dsp:cNvPr id="0" name=""/>
        <dsp:cNvSpPr/>
      </dsp:nvSpPr>
      <dsp:spPr>
        <a:xfrm>
          <a:off x="739834" y="1003779"/>
          <a:ext cx="5275053" cy="5020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53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Гуманитарный профиль – ОО №№ 2, 4, 5, 7, 10, 15, 26, 28</a:t>
          </a:r>
          <a:endParaRPr lang="ru-RU" sz="1500" b="1" kern="1200" dirty="0">
            <a:solidFill>
              <a:srgbClr val="194B70"/>
            </a:solidFill>
          </a:endParaRPr>
        </a:p>
      </dsp:txBody>
      <dsp:txXfrm>
        <a:off x="739834" y="1003779"/>
        <a:ext cx="5275053" cy="502090"/>
      </dsp:txXfrm>
    </dsp:sp>
    <dsp:sp modelId="{156CB57A-A9A3-44F3-BA4D-5F13047F0484}">
      <dsp:nvSpPr>
        <dsp:cNvPr id="0" name=""/>
        <dsp:cNvSpPr/>
      </dsp:nvSpPr>
      <dsp:spPr>
        <a:xfrm>
          <a:off x="426027" y="941017"/>
          <a:ext cx="627612" cy="627612"/>
        </a:xfrm>
        <a:prstGeom prst="ellipse">
          <a:avLst/>
        </a:prstGeom>
        <a:blipFill rotWithShape="0">
          <a:blip xmlns:r="http://schemas.openxmlformats.org/officeDocument/2006/relationships"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1C430-6774-4A76-A1EA-F8B6A93B8DF7}">
      <dsp:nvSpPr>
        <dsp:cNvPr id="0" name=""/>
        <dsp:cNvSpPr/>
      </dsp:nvSpPr>
      <dsp:spPr>
        <a:xfrm>
          <a:off x="850258" y="1756673"/>
          <a:ext cx="5164628" cy="5020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53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Социально-экономический профиль –  ОО №№ 2, 3, 6, 9, 20, 22, 28, 32</a:t>
          </a:r>
          <a:endParaRPr lang="ru-RU" sz="1500" b="1" kern="1200" dirty="0">
            <a:solidFill>
              <a:srgbClr val="194B70"/>
            </a:solidFill>
          </a:endParaRPr>
        </a:p>
      </dsp:txBody>
      <dsp:txXfrm>
        <a:off x="850258" y="1756673"/>
        <a:ext cx="5164628" cy="502090"/>
      </dsp:txXfrm>
    </dsp:sp>
    <dsp:sp modelId="{105BA0F1-4B8D-4345-A01D-B21AB4926610}">
      <dsp:nvSpPr>
        <dsp:cNvPr id="0" name=""/>
        <dsp:cNvSpPr/>
      </dsp:nvSpPr>
      <dsp:spPr>
        <a:xfrm>
          <a:off x="536452" y="1693912"/>
          <a:ext cx="627612" cy="627612"/>
        </a:xfrm>
        <a:prstGeom prst="ellipse">
          <a:avLst/>
        </a:prstGeom>
        <a:blipFill rotWithShape="0">
          <a:blip xmlns:r="http://schemas.openxmlformats.org/officeDocument/2006/relationships"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D549D1-908C-4B7C-99B9-39626EF82AE4}">
      <dsp:nvSpPr>
        <dsp:cNvPr id="0" name=""/>
        <dsp:cNvSpPr/>
      </dsp:nvSpPr>
      <dsp:spPr>
        <a:xfrm>
          <a:off x="739834" y="2509568"/>
          <a:ext cx="5275053" cy="5020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53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Технологический профиль  – ОО №№ 1, 2, 4, 5, 7, 21, 32</a:t>
          </a:r>
          <a:endParaRPr lang="ru-RU" sz="1500" b="1" kern="1200" dirty="0">
            <a:solidFill>
              <a:srgbClr val="194B70"/>
            </a:solidFill>
          </a:endParaRPr>
        </a:p>
      </dsp:txBody>
      <dsp:txXfrm>
        <a:off x="739834" y="2509568"/>
        <a:ext cx="5275053" cy="502090"/>
      </dsp:txXfrm>
    </dsp:sp>
    <dsp:sp modelId="{3A58BFAC-8BC1-4B62-AA19-8B9C01AA87B6}">
      <dsp:nvSpPr>
        <dsp:cNvPr id="0" name=""/>
        <dsp:cNvSpPr/>
      </dsp:nvSpPr>
      <dsp:spPr>
        <a:xfrm>
          <a:off x="426027" y="2446807"/>
          <a:ext cx="627612" cy="627612"/>
        </a:xfrm>
        <a:prstGeom prst="ellipse">
          <a:avLst/>
        </a:prstGeom>
        <a:blipFill rotWithShape="0">
          <a:blip xmlns:r="http://schemas.openxmlformats.org/officeDocument/2006/relationships"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861A3-9A6B-4851-9ED1-5A7EB6D44184}">
      <dsp:nvSpPr>
        <dsp:cNvPr id="0" name=""/>
        <dsp:cNvSpPr/>
      </dsp:nvSpPr>
      <dsp:spPr>
        <a:xfrm>
          <a:off x="380050" y="3262463"/>
          <a:ext cx="5634836" cy="5020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534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Универсальный профиль – ОО №№ 11,12,16, 29,36</a:t>
          </a:r>
          <a:endParaRPr lang="ru-RU" sz="1500" b="1" kern="1200" dirty="0">
            <a:solidFill>
              <a:srgbClr val="194B70"/>
            </a:solidFill>
          </a:endParaRPr>
        </a:p>
      </dsp:txBody>
      <dsp:txXfrm>
        <a:off x="380050" y="3262463"/>
        <a:ext cx="5634836" cy="502090"/>
      </dsp:txXfrm>
    </dsp:sp>
    <dsp:sp modelId="{2BD27CC7-B7F3-4257-BD03-A8EF228BAB74}">
      <dsp:nvSpPr>
        <dsp:cNvPr id="0" name=""/>
        <dsp:cNvSpPr/>
      </dsp:nvSpPr>
      <dsp:spPr>
        <a:xfrm>
          <a:off x="66244" y="3199701"/>
          <a:ext cx="627612" cy="627612"/>
        </a:xfrm>
        <a:prstGeom prst="ellipse">
          <a:avLst/>
        </a:prstGeom>
        <a:blipFill rotWithShape="0">
          <a:blip xmlns:r="http://schemas.openxmlformats.org/officeDocument/2006/relationships"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E544E6-D6FD-4614-BBA9-BAD11C4EAAE1}">
      <dsp:nvSpPr>
        <dsp:cNvPr id="0" name=""/>
        <dsp:cNvSpPr/>
      </dsp:nvSpPr>
      <dsp:spPr>
        <a:xfrm>
          <a:off x="0" y="496288"/>
          <a:ext cx="4896543" cy="306033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00679D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BDE457-F3CB-41A8-9F11-CD5147FA182F}">
      <dsp:nvSpPr>
        <dsp:cNvPr id="0" name=""/>
        <dsp:cNvSpPr/>
      </dsp:nvSpPr>
      <dsp:spPr>
        <a:xfrm>
          <a:off x="482309" y="2771956"/>
          <a:ext cx="112620" cy="11262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77E3CA-74F7-472E-8A19-6D3C02E863B3}">
      <dsp:nvSpPr>
        <dsp:cNvPr id="0" name=""/>
        <dsp:cNvSpPr/>
      </dsp:nvSpPr>
      <dsp:spPr>
        <a:xfrm>
          <a:off x="650902" y="2832440"/>
          <a:ext cx="837309" cy="728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675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Ниже базового (1 школа)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650902" y="2832440"/>
        <a:ext cx="837309" cy="728360"/>
      </dsp:txXfrm>
    </dsp:sp>
    <dsp:sp modelId="{1D0F04EB-6DD2-4EB8-B7B1-72E1649683D7}">
      <dsp:nvSpPr>
        <dsp:cNvPr id="0" name=""/>
        <dsp:cNvSpPr/>
      </dsp:nvSpPr>
      <dsp:spPr>
        <a:xfrm>
          <a:off x="1277997" y="2060121"/>
          <a:ext cx="195861" cy="1958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18FEFD-368A-46FD-8396-4D389A57FCE6}">
      <dsp:nvSpPr>
        <dsp:cNvPr id="0" name=""/>
        <dsp:cNvSpPr/>
      </dsp:nvSpPr>
      <dsp:spPr>
        <a:xfrm>
          <a:off x="1619506" y="2254050"/>
          <a:ext cx="1028274" cy="13985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783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Базовый уровень 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(6 школ)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1619506" y="2254050"/>
        <a:ext cx="1028274" cy="1398575"/>
      </dsp:txXfrm>
    </dsp:sp>
    <dsp:sp modelId="{9A89DEB3-2109-4C1A-A4AB-DC841092F49C}">
      <dsp:nvSpPr>
        <dsp:cNvPr id="0" name=""/>
        <dsp:cNvSpPr/>
      </dsp:nvSpPr>
      <dsp:spPr>
        <a:xfrm>
          <a:off x="2294030" y="1535579"/>
          <a:ext cx="259516" cy="2595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52299-DA41-42DB-9A14-85E10D8DABF7}">
      <dsp:nvSpPr>
        <dsp:cNvPr id="0" name=""/>
        <dsp:cNvSpPr/>
      </dsp:nvSpPr>
      <dsp:spPr>
        <a:xfrm>
          <a:off x="2423789" y="1964852"/>
          <a:ext cx="1028274" cy="12922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513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Средний уровень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(13 школ)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2423789" y="1964852"/>
        <a:ext cx="1028274" cy="1292261"/>
      </dsp:txXfrm>
    </dsp:sp>
    <dsp:sp modelId="{4DF08E9C-E6A1-405E-A432-492FD8E0E360}">
      <dsp:nvSpPr>
        <dsp:cNvPr id="0" name=""/>
        <dsp:cNvSpPr/>
      </dsp:nvSpPr>
      <dsp:spPr>
        <a:xfrm>
          <a:off x="3400649" y="1188536"/>
          <a:ext cx="347654" cy="3476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289CD-11DD-448B-9E81-4EB44218D490}">
      <dsp:nvSpPr>
        <dsp:cNvPr id="0" name=""/>
        <dsp:cNvSpPr/>
      </dsp:nvSpPr>
      <dsp:spPr>
        <a:xfrm>
          <a:off x="3312370" y="1791331"/>
          <a:ext cx="1028274" cy="15403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215" tIns="0" rIns="0" bIns="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Высокий уровень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</a:rPr>
            <a:t>(4 школы)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3312370" y="1791331"/>
        <a:ext cx="1028274" cy="154035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27546B1-32A3-4E3E-937B-03F9D3376632}">
      <dsp:nvSpPr>
        <dsp:cNvPr id="0" name=""/>
        <dsp:cNvSpPr/>
      </dsp:nvSpPr>
      <dsp:spPr>
        <a:xfrm>
          <a:off x="0" y="0"/>
          <a:ext cx="6797555" cy="3598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74 обучающихся </a:t>
          </a:r>
          <a:r>
            <a:rPr lang="ru-RU" sz="1500" kern="1200" dirty="0" smtClean="0">
              <a:solidFill>
                <a:srgbClr val="194B70"/>
              </a:solidFill>
            </a:rPr>
            <a:t>- знак Главы ГО Первоуральск «Одаренные дети»</a:t>
          </a:r>
          <a:endParaRPr lang="ru-RU" sz="1500" kern="1200" dirty="0">
            <a:solidFill>
              <a:srgbClr val="194B70"/>
            </a:solidFill>
          </a:endParaRPr>
        </a:p>
      </dsp:txBody>
      <dsp:txXfrm>
        <a:off x="0" y="0"/>
        <a:ext cx="6399929" cy="359842"/>
      </dsp:txXfrm>
    </dsp:sp>
    <dsp:sp modelId="{A4D63BE7-180D-4AE1-8636-098D7BC88E9F}">
      <dsp:nvSpPr>
        <dsp:cNvPr id="0" name=""/>
        <dsp:cNvSpPr/>
      </dsp:nvSpPr>
      <dsp:spPr>
        <a:xfrm>
          <a:off x="569295" y="425267"/>
          <a:ext cx="6797555" cy="3598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37 обучающихся </a:t>
          </a:r>
          <a:r>
            <a:rPr lang="ru-RU" sz="1500" kern="1200" dirty="0" smtClean="0">
              <a:solidFill>
                <a:srgbClr val="194B70"/>
              </a:solidFill>
            </a:rPr>
            <a:t>- благодарственное письмо Главы ГО Первоуральск</a:t>
          </a:r>
          <a:endParaRPr lang="ru-RU" sz="1500" kern="1200" dirty="0">
            <a:solidFill>
              <a:srgbClr val="194B70"/>
            </a:solidFill>
          </a:endParaRPr>
        </a:p>
      </dsp:txBody>
      <dsp:txXfrm>
        <a:off x="569295" y="425267"/>
        <a:ext cx="5994362" cy="359842"/>
      </dsp:txXfrm>
    </dsp:sp>
    <dsp:sp modelId="{4B6795EF-524C-41A1-8284-EF02C41CA7D9}">
      <dsp:nvSpPr>
        <dsp:cNvPr id="0" name=""/>
        <dsp:cNvSpPr/>
      </dsp:nvSpPr>
      <dsp:spPr>
        <a:xfrm>
          <a:off x="1130093" y="850535"/>
          <a:ext cx="6797555" cy="3598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5 воспитанников ДОО </a:t>
          </a:r>
          <a:r>
            <a:rPr lang="ru-RU" sz="1500" kern="1200" dirty="0" smtClean="0">
              <a:solidFill>
                <a:srgbClr val="194B70"/>
              </a:solidFill>
            </a:rPr>
            <a:t>- значок «Одаренный ребенок»</a:t>
          </a:r>
          <a:endParaRPr lang="ru-RU" sz="1500" kern="1200" dirty="0">
            <a:solidFill>
              <a:srgbClr val="194B70"/>
            </a:solidFill>
          </a:endParaRPr>
        </a:p>
      </dsp:txBody>
      <dsp:txXfrm>
        <a:off x="1130093" y="850535"/>
        <a:ext cx="6002859" cy="359842"/>
      </dsp:txXfrm>
    </dsp:sp>
    <dsp:sp modelId="{15A3326A-D17B-40A7-9C3C-AD8E18E66324}">
      <dsp:nvSpPr>
        <dsp:cNvPr id="0" name=""/>
        <dsp:cNvSpPr/>
      </dsp:nvSpPr>
      <dsp:spPr>
        <a:xfrm>
          <a:off x="1699388" y="1275803"/>
          <a:ext cx="6797555" cy="359842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194B70"/>
              </a:solidFill>
            </a:rPr>
            <a:t>40 педагогов</a:t>
          </a:r>
          <a:r>
            <a:rPr lang="ru-RU" sz="1500" kern="1200" dirty="0" smtClean="0">
              <a:solidFill>
                <a:srgbClr val="194B70"/>
              </a:solidFill>
            </a:rPr>
            <a:t> - благодарственное письмо Главы ГО Первоуральск</a:t>
          </a:r>
          <a:endParaRPr lang="ru-RU" sz="1500" kern="1200" dirty="0">
            <a:solidFill>
              <a:srgbClr val="194B70"/>
            </a:solidFill>
          </a:endParaRPr>
        </a:p>
      </dsp:txBody>
      <dsp:txXfrm>
        <a:off x="1699388" y="1275803"/>
        <a:ext cx="5994362" cy="359842"/>
      </dsp:txXfrm>
    </dsp:sp>
    <dsp:sp modelId="{97C6ECF2-D092-4429-9ED5-C8E9D67ED14E}">
      <dsp:nvSpPr>
        <dsp:cNvPr id="0" name=""/>
        <dsp:cNvSpPr/>
      </dsp:nvSpPr>
      <dsp:spPr>
        <a:xfrm>
          <a:off x="6577001" y="216025"/>
          <a:ext cx="233897" cy="233897"/>
        </a:xfrm>
        <a:prstGeom prst="up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rgbClr val="194B70"/>
            </a:solidFill>
          </a:endParaRPr>
        </a:p>
      </dsp:txBody>
      <dsp:txXfrm>
        <a:off x="6577001" y="216025"/>
        <a:ext cx="233897" cy="233897"/>
      </dsp:txXfrm>
    </dsp:sp>
    <dsp:sp modelId="{B6F53E8A-7317-4245-83A9-3D130C509FEC}">
      <dsp:nvSpPr>
        <dsp:cNvPr id="0" name=""/>
        <dsp:cNvSpPr/>
      </dsp:nvSpPr>
      <dsp:spPr>
        <a:xfrm>
          <a:off x="7132953" y="700874"/>
          <a:ext cx="233897" cy="233897"/>
        </a:xfrm>
        <a:prstGeom prst="up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rgbClr val="194B70"/>
            </a:solidFill>
          </a:endParaRPr>
        </a:p>
      </dsp:txBody>
      <dsp:txXfrm>
        <a:off x="7132953" y="700874"/>
        <a:ext cx="233897" cy="233897"/>
      </dsp:txXfrm>
    </dsp:sp>
    <dsp:sp modelId="{8F72004D-F8F0-4F6D-9F65-F89109F957D0}">
      <dsp:nvSpPr>
        <dsp:cNvPr id="0" name=""/>
        <dsp:cNvSpPr/>
      </dsp:nvSpPr>
      <dsp:spPr>
        <a:xfrm>
          <a:off x="7693751" y="1126142"/>
          <a:ext cx="233897" cy="233897"/>
        </a:xfrm>
        <a:prstGeom prst="up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>
            <a:solidFill>
              <a:srgbClr val="194B70"/>
            </a:solidFill>
          </a:endParaRPr>
        </a:p>
      </dsp:txBody>
      <dsp:txXfrm>
        <a:off x="7693751" y="1126142"/>
        <a:ext cx="233897" cy="23389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8DC3ED7-7CA9-4B4E-AF37-B908420805E7}">
      <dsp:nvSpPr>
        <dsp:cNvPr id="0" name=""/>
        <dsp:cNvSpPr/>
      </dsp:nvSpPr>
      <dsp:spPr>
        <a:xfrm>
          <a:off x="1110229" y="190449"/>
          <a:ext cx="3478886" cy="108715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rgbClr val="00679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36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194B70"/>
              </a:solidFill>
            </a:rPr>
            <a:t>Школьные пресс-центры, театры, музеи</a:t>
          </a:r>
          <a:endParaRPr lang="ru-RU" sz="2000" kern="1200" dirty="0">
            <a:solidFill>
              <a:srgbClr val="194B70"/>
            </a:solidFill>
          </a:endParaRPr>
        </a:p>
      </dsp:txBody>
      <dsp:txXfrm>
        <a:off x="1110229" y="190449"/>
        <a:ext cx="3478886" cy="1087151"/>
      </dsp:txXfrm>
    </dsp:sp>
    <dsp:sp modelId="{1F634EBC-ECEC-4957-8707-71FFA86E745D}">
      <dsp:nvSpPr>
        <dsp:cNvPr id="0" name=""/>
        <dsp:cNvSpPr/>
      </dsp:nvSpPr>
      <dsp:spPr>
        <a:xfrm>
          <a:off x="965275" y="33416"/>
          <a:ext cx="761006" cy="114150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627F93-EB02-4E6F-98E3-2D166BB6A350}">
      <dsp:nvSpPr>
        <dsp:cNvPr id="0" name=""/>
        <dsp:cNvSpPr/>
      </dsp:nvSpPr>
      <dsp:spPr>
        <a:xfrm>
          <a:off x="4891214" y="190449"/>
          <a:ext cx="3478886" cy="108715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rgbClr val="00679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36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194B70"/>
              </a:solidFill>
            </a:rPr>
            <a:t>Военно-патриотические объединения в 16 ОО</a:t>
          </a:r>
          <a:endParaRPr lang="ru-RU" sz="2000" kern="1200" dirty="0">
            <a:solidFill>
              <a:srgbClr val="194B70"/>
            </a:solidFill>
          </a:endParaRPr>
        </a:p>
      </dsp:txBody>
      <dsp:txXfrm>
        <a:off x="4891214" y="190449"/>
        <a:ext cx="3478886" cy="1087151"/>
      </dsp:txXfrm>
    </dsp:sp>
    <dsp:sp modelId="{91CE3C63-0327-4F23-BD6C-6CB29F178E51}">
      <dsp:nvSpPr>
        <dsp:cNvPr id="0" name=""/>
        <dsp:cNvSpPr/>
      </dsp:nvSpPr>
      <dsp:spPr>
        <a:xfrm>
          <a:off x="4770643" y="38712"/>
          <a:ext cx="761006" cy="114150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28378-C213-45CD-9B6E-9A9AC25F57AC}">
      <dsp:nvSpPr>
        <dsp:cNvPr id="0" name=""/>
        <dsp:cNvSpPr/>
      </dsp:nvSpPr>
      <dsp:spPr>
        <a:xfrm>
          <a:off x="1110229" y="1559052"/>
          <a:ext cx="3478886" cy="108715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rgbClr val="00679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36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194B70"/>
              </a:solidFill>
            </a:rPr>
            <a:t>«Движение первых» в 24 ОО, в 2 учреждениях доп. образования</a:t>
          </a:r>
        </a:p>
      </dsp:txBody>
      <dsp:txXfrm>
        <a:off x="1110229" y="1559052"/>
        <a:ext cx="3478886" cy="1087151"/>
      </dsp:txXfrm>
    </dsp:sp>
    <dsp:sp modelId="{31219220-047D-4C53-842C-9D0AAAF299B2}">
      <dsp:nvSpPr>
        <dsp:cNvPr id="0" name=""/>
        <dsp:cNvSpPr/>
      </dsp:nvSpPr>
      <dsp:spPr>
        <a:xfrm>
          <a:off x="965275" y="1402019"/>
          <a:ext cx="761006" cy="114150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E9879-413E-42EB-98A0-B7B139A4FEFD}">
      <dsp:nvSpPr>
        <dsp:cNvPr id="0" name=""/>
        <dsp:cNvSpPr/>
      </dsp:nvSpPr>
      <dsp:spPr>
        <a:xfrm>
          <a:off x="4891214" y="1559052"/>
          <a:ext cx="3478886" cy="108715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rgbClr val="00679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36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194B70"/>
              </a:solidFill>
            </a:rPr>
            <a:t>«Орлята России» в 24 ОО (3987 обучающихся)</a:t>
          </a:r>
        </a:p>
      </dsp:txBody>
      <dsp:txXfrm>
        <a:off x="4891214" y="1559052"/>
        <a:ext cx="3478886" cy="1087151"/>
      </dsp:txXfrm>
    </dsp:sp>
    <dsp:sp modelId="{655A317F-F80D-45BE-8F96-26B1A8F17115}">
      <dsp:nvSpPr>
        <dsp:cNvPr id="0" name=""/>
        <dsp:cNvSpPr/>
      </dsp:nvSpPr>
      <dsp:spPr>
        <a:xfrm>
          <a:off x="4746260" y="1402019"/>
          <a:ext cx="761006" cy="114150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9EA1D2-9B1A-46C2-B0B2-611D3FEB32D3}">
      <dsp:nvSpPr>
        <dsp:cNvPr id="0" name=""/>
        <dsp:cNvSpPr/>
      </dsp:nvSpPr>
      <dsp:spPr>
        <a:xfrm>
          <a:off x="1110229" y="2927656"/>
          <a:ext cx="3478886" cy="108715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rgbClr val="00679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36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194B70"/>
              </a:solidFill>
            </a:rPr>
            <a:t>Школьные спортивные клубы (24 клуба)</a:t>
          </a:r>
        </a:p>
      </dsp:txBody>
      <dsp:txXfrm>
        <a:off x="1110229" y="2927656"/>
        <a:ext cx="3478886" cy="1087151"/>
      </dsp:txXfrm>
    </dsp:sp>
    <dsp:sp modelId="{14C3310B-B30B-41BE-AD63-DFA0882361C3}">
      <dsp:nvSpPr>
        <dsp:cNvPr id="0" name=""/>
        <dsp:cNvSpPr/>
      </dsp:nvSpPr>
      <dsp:spPr>
        <a:xfrm>
          <a:off x="965275" y="2770622"/>
          <a:ext cx="761006" cy="114150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742C8-4BC1-4ADA-A980-200C41ED9C97}">
      <dsp:nvSpPr>
        <dsp:cNvPr id="0" name=""/>
        <dsp:cNvSpPr/>
      </dsp:nvSpPr>
      <dsp:spPr>
        <a:xfrm>
          <a:off x="4891214" y="2927656"/>
          <a:ext cx="3478886" cy="1087151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9525" cap="flat" cmpd="sng" algn="ctr">
          <a:solidFill>
            <a:srgbClr val="00679D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636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194B70"/>
              </a:solidFill>
            </a:rPr>
            <a:t>Учебно-методический центр «Авангард» (ЦРДМ)</a:t>
          </a:r>
        </a:p>
      </dsp:txBody>
      <dsp:txXfrm>
        <a:off x="4891214" y="2927656"/>
        <a:ext cx="3478886" cy="1087151"/>
      </dsp:txXfrm>
    </dsp:sp>
    <dsp:sp modelId="{33033102-9FBD-4A65-A623-A3C3C159A7AE}">
      <dsp:nvSpPr>
        <dsp:cNvPr id="0" name=""/>
        <dsp:cNvSpPr/>
      </dsp:nvSpPr>
      <dsp:spPr>
        <a:xfrm>
          <a:off x="4746260" y="2770622"/>
          <a:ext cx="761006" cy="114150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rgbClr val="00679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9DC99-FFAE-4E73-B3DA-A5CD9F200AD2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DC80F-027C-4753-813B-2C6532C1AF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7611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C80F-027C-4753-813B-2C6532C1AF6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138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C80F-027C-4753-813B-2C6532C1AF6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1068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C80F-027C-4753-813B-2C6532C1AF6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8277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C80F-027C-4753-813B-2C6532C1AF6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938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.png"/><Relationship Id="rId7" Type="http://schemas.openxmlformats.org/officeDocument/2006/relationships/diagramData" Target="../diagrams/data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microsoft.com/office/2007/relationships/diagramDrawing" Target="../diagrams/drawing4.xml"/><Relationship Id="rId5" Type="http://schemas.openxmlformats.org/officeDocument/2006/relationships/image" Target="../media/image28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7.jpeg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8.png"/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2.png"/><Relationship Id="rId10" Type="http://schemas.openxmlformats.org/officeDocument/2006/relationships/image" Target="../media/image54.jpeg"/><Relationship Id="rId4" Type="http://schemas.openxmlformats.org/officeDocument/2006/relationships/image" Target="../media/image3.jpeg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9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.png"/><Relationship Id="rId7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3.jpe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2.png"/><Relationship Id="rId9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png"/><Relationship Id="rId7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045295"/>
            <a:ext cx="8640960" cy="1102519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результатах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2023-2024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учебного года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направлениях развития системы образования городского округа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Первоуральск в 2024-2025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учебном году</a:t>
            </a:r>
            <a:r>
              <a:rPr lang="ru-RU" sz="3000" dirty="0"/>
              <a:t/>
            </a:r>
            <a:br>
              <a:rPr lang="ru-RU" sz="3000" dirty="0"/>
            </a:b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2" descr="C:\Users\112-1\Downloads\Год семьи 2024\Год семьи 2024\16_Год семьи 2024\Логотип\CMYK\Инверсия\png\god_semi_logo_invers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-92546"/>
            <a:ext cx="3365029" cy="1419622"/>
          </a:xfrm>
          <a:prstGeom prst="rect">
            <a:avLst/>
          </a:prstGeom>
          <a:noFill/>
        </p:spPr>
      </p:pic>
      <p:pic>
        <p:nvPicPr>
          <p:cNvPr id="4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8" y="195486"/>
            <a:ext cx="618364" cy="72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3507854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Коршунова О.Н., начальник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Управления образования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городского округа Первоуральск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1" y="458797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SemiBold"/>
              </a:rPr>
              <a:t>28 августа 2024г.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1258"/>
            <a:ext cx="6048672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Особые успехи в учении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26" b="8772"/>
          <a:stretch/>
        </p:blipFill>
        <p:spPr>
          <a:xfrm>
            <a:off x="3419872" y="860801"/>
            <a:ext cx="5491392" cy="3007191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31" r="49581"/>
          <a:stretch/>
        </p:blipFill>
        <p:spPr>
          <a:xfrm>
            <a:off x="165278" y="851308"/>
            <a:ext cx="2952329" cy="1633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000" r="16112"/>
          <a:stretch/>
        </p:blipFill>
        <p:spPr>
          <a:xfrm>
            <a:off x="251520" y="2601948"/>
            <a:ext cx="2952328" cy="16338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131840" y="3973949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ОО №7 - 10 медалистов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ОО № 2, 4, 5, 9 – по пять медалистов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медалисты в ОО №1, 3, 6, 10, 11, 15, 21, 22, 26, 28, 32, 36.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4218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C:\Users\112-1\Downloads\фото для фильма\задачи гиа.png"/>
          <p:cNvPicPr>
            <a:picLocks noChangeAspect="1" noChangeArrowheads="1"/>
          </p:cNvPicPr>
          <p:nvPr/>
        </p:nvPicPr>
        <p:blipFill>
          <a:blip r:embed="rId4" cstate="print"/>
          <a:srcRect t="18421"/>
          <a:stretch>
            <a:fillRect/>
          </a:stretch>
        </p:blipFill>
        <p:spPr bwMode="auto">
          <a:xfrm>
            <a:off x="179512" y="1419622"/>
            <a:ext cx="8851542" cy="3507854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07704" y="137269"/>
            <a:ext cx="6192688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Задачи для повышения результатов ГИА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50" name="Picture 2" descr="C:\Users\112-1\Downloads\фото для фильма\задача 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771550"/>
            <a:ext cx="8869363" cy="701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614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-20538"/>
            <a:ext cx="597666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Развитие</a:t>
            </a:r>
            <a:r>
              <a:rPr lang="ru-RU" sz="2200" b="1" dirty="0" smtClean="0">
                <a:solidFill>
                  <a:schemeClr val="bg1"/>
                </a:solidFill>
                <a:latin typeface="+mj-lt"/>
              </a:rPr>
              <a:t> способностей и талантов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+mj-lt"/>
              </a:rPr>
              <a:t>детей и молодежи</a:t>
            </a:r>
            <a:endParaRPr lang="ru-RU" sz="2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486" r="30015" b="34926"/>
          <a:stretch/>
        </p:blipFill>
        <p:spPr>
          <a:xfrm>
            <a:off x="107504" y="848129"/>
            <a:ext cx="5001359" cy="4171893"/>
          </a:xfrm>
        </p:spPr>
      </p:pic>
      <p:sp>
        <p:nvSpPr>
          <p:cNvPr id="8" name="Прямоугольник 7"/>
          <p:cNvSpPr/>
          <p:nvPr/>
        </p:nvSpPr>
        <p:spPr>
          <a:xfrm>
            <a:off x="4932040" y="843558"/>
            <a:ext cx="410445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bg1"/>
                </a:solidFill>
              </a:rPr>
              <a:t>Интеллектуальный марафон «Маленькие гении»;</a:t>
            </a:r>
          </a:p>
          <a:p>
            <a:pPr algn="just"/>
            <a:r>
              <a:rPr lang="ru-RU" sz="1400" b="1" dirty="0" smtClean="0">
                <a:solidFill>
                  <a:schemeClr val="bg1"/>
                </a:solidFill>
              </a:rPr>
              <a:t>Олимпийские игры дошкольников; 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</a:rPr>
              <a:t>МАДОУ № 5</a:t>
            </a:r>
            <a:r>
              <a:rPr lang="ru-RU" sz="1400" b="1" dirty="0" smtClean="0">
                <a:solidFill>
                  <a:schemeClr val="bg1"/>
                </a:solidFill>
              </a:rPr>
              <a:t> - областной фестиваль «Юные </a:t>
            </a:r>
            <a:r>
              <a:rPr lang="ru-RU" sz="1400" b="1" dirty="0" err="1" smtClean="0">
                <a:solidFill>
                  <a:schemeClr val="bg1"/>
                </a:solidFill>
              </a:rPr>
              <a:t>самоделкины</a:t>
            </a:r>
            <a:r>
              <a:rPr lang="ru-RU" sz="1400" b="1" dirty="0" smtClean="0">
                <a:solidFill>
                  <a:schemeClr val="bg1"/>
                </a:solidFill>
              </a:rPr>
              <a:t>»;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</a:rPr>
              <a:t>МАДОУ №9</a:t>
            </a:r>
            <a:r>
              <a:rPr lang="ru-RU" sz="1400" b="1" dirty="0" smtClean="0">
                <a:solidFill>
                  <a:schemeClr val="bg1"/>
                </a:solidFill>
              </a:rPr>
              <a:t> – Всероссийский фестиваль «</a:t>
            </a:r>
            <a:r>
              <a:rPr lang="ru-RU" sz="1400" b="1" dirty="0" err="1" smtClean="0">
                <a:solidFill>
                  <a:schemeClr val="bg1"/>
                </a:solidFill>
              </a:rPr>
              <a:t>Техно-квест</a:t>
            </a:r>
            <a:r>
              <a:rPr lang="ru-RU" sz="1400" b="1" dirty="0" smtClean="0">
                <a:solidFill>
                  <a:schemeClr val="bg1"/>
                </a:solidFill>
              </a:rPr>
              <a:t>», областной фестиваль «Уральскими тропами: путешествие по календарю»;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</a:rPr>
              <a:t>МАДОУ № 12</a:t>
            </a:r>
            <a:r>
              <a:rPr lang="ru-RU" sz="1400" b="1" dirty="0" smtClean="0">
                <a:solidFill>
                  <a:schemeClr val="bg1"/>
                </a:solidFill>
              </a:rPr>
              <a:t> - </a:t>
            </a:r>
            <a:r>
              <a:rPr lang="ru-RU" sz="1400" b="1" dirty="0" err="1" smtClean="0">
                <a:solidFill>
                  <a:schemeClr val="bg1"/>
                </a:solidFill>
              </a:rPr>
              <a:t>квест-игра</a:t>
            </a:r>
            <a:r>
              <a:rPr lang="ru-RU" sz="1400" b="1" dirty="0" smtClean="0">
                <a:solidFill>
                  <a:schemeClr val="bg1"/>
                </a:solidFill>
              </a:rPr>
              <a:t> «Лаборатория удивительных наук»;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</a:rPr>
              <a:t>МАДОУ № 37</a:t>
            </a:r>
            <a:r>
              <a:rPr lang="ru-RU" sz="1400" b="1" dirty="0" smtClean="0">
                <a:solidFill>
                  <a:schemeClr val="bg1"/>
                </a:solidFill>
              </a:rPr>
              <a:t> - </a:t>
            </a:r>
            <a:r>
              <a:rPr lang="ru-RU" sz="1400" b="1" dirty="0" err="1" smtClean="0">
                <a:solidFill>
                  <a:schemeClr val="bg1"/>
                </a:solidFill>
              </a:rPr>
              <a:t>онлайн-фестиваль</a:t>
            </a:r>
            <a:r>
              <a:rPr lang="ru-RU" sz="1400" b="1" dirty="0" smtClean="0">
                <a:solidFill>
                  <a:schemeClr val="bg1"/>
                </a:solidFill>
              </a:rPr>
              <a:t> игровых практик «Путешествие в Фиолетовый лес», фестиваль «Наследники героев», игровой марафон «Безопасное лето»;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</a:rPr>
              <a:t>МАДОУ № 39</a:t>
            </a:r>
            <a:r>
              <a:rPr lang="ru-RU" sz="1400" b="1" dirty="0" smtClean="0">
                <a:solidFill>
                  <a:schemeClr val="bg1"/>
                </a:solidFill>
              </a:rPr>
              <a:t> - областной фестиваль «</a:t>
            </a:r>
            <a:r>
              <a:rPr lang="ru-RU" sz="1400" b="1" dirty="0" err="1" smtClean="0">
                <a:solidFill>
                  <a:schemeClr val="bg1"/>
                </a:solidFill>
              </a:rPr>
              <a:t>Эколята</a:t>
            </a:r>
            <a:r>
              <a:rPr lang="ru-RU" sz="1400" b="1" dirty="0" smtClean="0">
                <a:solidFill>
                  <a:schemeClr val="bg1"/>
                </a:solidFill>
              </a:rPr>
              <a:t> Урала», областной фестиваль «ЛЕГО-ФЕСТ «</a:t>
            </a:r>
            <a:r>
              <a:rPr lang="ru-RU" sz="1400" b="1" dirty="0" err="1" smtClean="0">
                <a:solidFill>
                  <a:schemeClr val="bg1"/>
                </a:solidFill>
              </a:rPr>
              <a:t>Лего-путешествие</a:t>
            </a:r>
            <a:r>
              <a:rPr lang="ru-RU" sz="1400" b="1" dirty="0" smtClean="0">
                <a:solidFill>
                  <a:schemeClr val="bg1"/>
                </a:solidFill>
              </a:rPr>
              <a:t> по России»;</a:t>
            </a:r>
          </a:p>
          <a:p>
            <a:pPr algn="just"/>
            <a:r>
              <a:rPr lang="ru-RU" sz="1400" b="1" u="sng" dirty="0" smtClean="0">
                <a:solidFill>
                  <a:schemeClr val="bg1"/>
                </a:solidFill>
              </a:rPr>
              <a:t>МАДОУ № 70</a:t>
            </a:r>
            <a:r>
              <a:rPr lang="ru-RU" sz="1400" b="1" dirty="0" smtClean="0">
                <a:solidFill>
                  <a:schemeClr val="bg1"/>
                </a:solidFill>
              </a:rPr>
              <a:t> - областной фестиваль интеллектуального творчества «Мир науки для всей семьи открывает сказка». </a:t>
            </a:r>
          </a:p>
        </p:txBody>
      </p:sp>
    </p:spTree>
    <p:extLst>
      <p:ext uri="{BB962C8B-B14F-4D97-AF65-F5344CB8AC3E}">
        <p14:creationId xmlns="" xmlns:p14="http://schemas.microsoft.com/office/powerpoint/2010/main" val="1027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-20538"/>
            <a:ext cx="5976664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Развитие</a:t>
            </a:r>
            <a:r>
              <a:rPr lang="ru-RU" sz="2200" b="1" dirty="0" smtClean="0">
                <a:solidFill>
                  <a:schemeClr val="bg1"/>
                </a:solidFill>
                <a:latin typeface="+mj-lt"/>
              </a:rPr>
              <a:t> способностей и талантов </a:t>
            </a:r>
          </a:p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+mj-lt"/>
              </a:rPr>
              <a:t>     детей и молодежи</a:t>
            </a:r>
            <a:endParaRPr lang="ru-RU" sz="2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971600" y="771550"/>
            <a:ext cx="3528392" cy="4176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300" dirty="0" smtClean="0">
                <a:solidFill>
                  <a:srgbClr val="194B70"/>
                </a:solidFill>
              </a:rPr>
              <a:t>- краеведческий конкурс-форум «Уральский характер» (58 обучающихся, на областной этап направлены 6 работ победителей из ОО №  4, 6, 9, Л.21, 32).</a:t>
            </a:r>
          </a:p>
          <a:p>
            <a:pPr lvl="0" algn="just"/>
            <a:r>
              <a:rPr lang="ru-RU" sz="1300" dirty="0" smtClean="0">
                <a:solidFill>
                  <a:srgbClr val="194B70"/>
                </a:solidFill>
              </a:rPr>
              <a:t>- областная научно-практическая конференция обучающихся (52 обучающихся, на областной этап направлены работы победителей ОО №№ 15, Л.21, 32)</a:t>
            </a:r>
          </a:p>
          <a:p>
            <a:pPr lvl="0" algn="just"/>
            <a:r>
              <a:rPr lang="ru-RU" sz="1300" dirty="0" smtClean="0">
                <a:solidFill>
                  <a:srgbClr val="194B70"/>
                </a:solidFill>
              </a:rPr>
              <a:t>- всероссийский конкурс сочинений (40 обучающихся, на областной этап направлены 8 работ победителей из  образовательных организаций №№ 2, 15, 32; призеры областного этапа  4 обучающихся из ОО № 2 и 32)</a:t>
            </a:r>
          </a:p>
          <a:p>
            <a:pPr lvl="0" algn="just"/>
            <a:r>
              <a:rPr lang="ru-RU" sz="1300" dirty="0" smtClean="0">
                <a:solidFill>
                  <a:srgbClr val="194B70"/>
                </a:solidFill>
              </a:rPr>
              <a:t>- всероссийский конкурс сочинений «Без срока давности» (на областной этап направлены 9 работ, призер – ОО № 32)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64088" y="771550"/>
            <a:ext cx="3528392" cy="41764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300" dirty="0" smtClean="0">
                <a:solidFill>
                  <a:srgbClr val="194B70"/>
                </a:solidFill>
              </a:rPr>
              <a:t>- Юный ритор» (50 обучающихся из ОО № 1, 2, 3, 4, 5, 6, 7, 9, 11, 15, 22, 28, 32, 40, Лицей № 21)</a:t>
            </a:r>
          </a:p>
          <a:p>
            <a:pPr lvl="0"/>
            <a:r>
              <a:rPr lang="ru-RU" sz="1300" dirty="0" smtClean="0">
                <a:solidFill>
                  <a:srgbClr val="194B70"/>
                </a:solidFill>
              </a:rPr>
              <a:t>- XII Открытый кубок ГО Первоуральск по математике (127 команд из ОО №№ 1, 2, 4, 5, 7, 9, 21, 22, 26, 28, 32, МАОУ «Лицей № 130» г. </a:t>
            </a:r>
            <a:r>
              <a:rPr lang="ru-RU" sz="1300" dirty="0" err="1" smtClean="0">
                <a:solidFill>
                  <a:srgbClr val="194B70"/>
                </a:solidFill>
              </a:rPr>
              <a:t>Ектеринбург</a:t>
            </a:r>
            <a:r>
              <a:rPr lang="ru-RU" sz="1300" dirty="0" smtClean="0">
                <a:solidFill>
                  <a:srgbClr val="194B70"/>
                </a:solidFill>
              </a:rPr>
              <a:t>)</a:t>
            </a:r>
          </a:p>
          <a:p>
            <a:pPr lvl="0"/>
            <a:r>
              <a:rPr lang="ru-RU" sz="1300" dirty="0" smtClean="0">
                <a:solidFill>
                  <a:srgbClr val="194B70"/>
                </a:solidFill>
              </a:rPr>
              <a:t>- конкурс информационных технологий «WoExPo-2024» (23 команды из ОО № 2, 4, 5, 7, 9, 10, 11, 20, 21, 22)</a:t>
            </a:r>
          </a:p>
          <a:p>
            <a:pPr lvl="0"/>
            <a:r>
              <a:rPr lang="ru-RU" sz="1300" dirty="0" smtClean="0">
                <a:solidFill>
                  <a:srgbClr val="194B70"/>
                </a:solidFill>
              </a:rPr>
              <a:t>-1 научно-исследовательская конференция обучающихся «Калейдоскоп гуманитарных наук» (59 обучающихся из ОО №№ 1, 2, 4, 5, 9, 21 (г. Первоуральск), ОО № 1, 3, 25 (г. Ревда), ОО № 23 (г.Дегтярск), ОО № 16 (г. Полевской),       ОО № 1 (г. Михайловск), ОО  13 (</a:t>
            </a:r>
            <a:r>
              <a:rPr lang="ru-RU" sz="1300" dirty="0" err="1" smtClean="0">
                <a:solidFill>
                  <a:srgbClr val="194B70"/>
                </a:solidFill>
              </a:rPr>
              <a:t>пгт</a:t>
            </a:r>
            <a:r>
              <a:rPr lang="ru-RU" sz="1300" dirty="0" smtClean="0">
                <a:solidFill>
                  <a:srgbClr val="194B70"/>
                </a:solidFill>
              </a:rPr>
              <a:t>. Староуткинск)</a:t>
            </a:r>
            <a:endParaRPr lang="ru-RU" sz="1300" dirty="0">
              <a:solidFill>
                <a:srgbClr val="194B70"/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251520" y="986790"/>
            <a:ext cx="4644854" cy="3746767"/>
            <a:chOff x="-3943990" y="731989"/>
            <a:chExt cx="4644854" cy="3746767"/>
          </a:xfrm>
        </p:grpSpPr>
        <p:sp>
          <p:nvSpPr>
            <p:cNvPr id="14" name="Прямоугольник 13"/>
            <p:cNvSpPr/>
            <p:nvPr/>
          </p:nvSpPr>
          <p:spPr>
            <a:xfrm rot="16200000">
              <a:off x="-1208470" y="1992574"/>
              <a:ext cx="3169919" cy="64874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 rot="16200000">
              <a:off x="-5204575" y="2569422"/>
              <a:ext cx="3169919" cy="648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572161" bIns="0" numCol="1" spcCol="1270" anchor="t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Муниципальный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уровень</a:t>
              </a:r>
              <a:endParaRPr lang="ru-RU" sz="1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44008" y="1563638"/>
            <a:ext cx="648749" cy="3169919"/>
            <a:chOff x="4780645" y="731989"/>
            <a:chExt cx="648749" cy="3169919"/>
          </a:xfrm>
        </p:grpSpPr>
        <p:sp>
          <p:nvSpPr>
            <p:cNvPr id="18" name="Прямоугольник 17"/>
            <p:cNvSpPr/>
            <p:nvPr/>
          </p:nvSpPr>
          <p:spPr>
            <a:xfrm rot="16200000">
              <a:off x="3520060" y="1992574"/>
              <a:ext cx="3169919" cy="64874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 rot="16200000">
              <a:off x="3520060" y="1992574"/>
              <a:ext cx="3169919" cy="6487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572161" bIns="0" numCol="1" spcCol="1270" anchor="t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Городские 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конкурсы</a:t>
              </a:r>
              <a:endParaRPr lang="ru-RU" sz="19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1" name="Google Shape;572;p38"/>
          <p:cNvSpPr/>
          <p:nvPr/>
        </p:nvSpPr>
        <p:spPr>
          <a:xfrm>
            <a:off x="323528" y="987574"/>
            <a:ext cx="412988" cy="412967"/>
          </a:xfrm>
          <a:custGeom>
            <a:avLst/>
            <a:gdLst/>
            <a:ahLst/>
            <a:cxnLst/>
            <a:rect l="l" t="t" r="r" b="b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2" name="Google Shape;529;p38"/>
          <p:cNvGrpSpPr/>
          <p:nvPr/>
        </p:nvGrpSpPr>
        <p:grpSpPr>
          <a:xfrm>
            <a:off x="323528" y="1518271"/>
            <a:ext cx="450637" cy="333399"/>
            <a:chOff x="5255200" y="3006475"/>
            <a:chExt cx="511700" cy="3785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Google Shape;530;p38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531;p38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5" name="Google Shape;400;p38"/>
          <p:cNvGrpSpPr/>
          <p:nvPr/>
        </p:nvGrpSpPr>
        <p:grpSpPr>
          <a:xfrm>
            <a:off x="4860032" y="1491630"/>
            <a:ext cx="354909" cy="347908"/>
            <a:chOff x="5983625" y="301625"/>
            <a:chExt cx="403000" cy="3950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6" name="Google Shape;401;p3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l" t="t" r="r" b="b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02;p38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l" t="t" r="r" b="b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03;p38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04;p38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05;p38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06;p38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07;p38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08;p38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09;p38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10;p38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11;p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12;p38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l" t="t" r="r" b="b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13;p38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l" t="t" r="r" b="b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14;p38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15;p38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16;p38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17;p38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18;p38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l" t="t" r="r" b="b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19;p38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l" t="t" r="r" b="b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20;p38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l" t="t" r="r" b="b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6" name="Google Shape;475;p38"/>
          <p:cNvGrpSpPr/>
          <p:nvPr/>
        </p:nvGrpSpPr>
        <p:grpSpPr>
          <a:xfrm>
            <a:off x="4844732" y="987574"/>
            <a:ext cx="375340" cy="379656"/>
            <a:chOff x="5297950" y="1632050"/>
            <a:chExt cx="426200" cy="4311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7" name="Google Shape;476;p38"/>
            <p:cNvSpPr/>
            <p:nvPr/>
          </p:nvSpPr>
          <p:spPr>
            <a:xfrm>
              <a:off x="5404800" y="1936125"/>
              <a:ext cx="212500" cy="127025"/>
            </a:xfrm>
            <a:custGeom>
              <a:avLst/>
              <a:gdLst/>
              <a:ahLst/>
              <a:cxnLst/>
              <a:rect l="l" t="t" r="r" b="b"/>
              <a:pathLst>
                <a:path w="8500" h="5081" extrusionOk="0">
                  <a:moveTo>
                    <a:pt x="3175" y="1"/>
                  </a:moveTo>
                  <a:lnTo>
                    <a:pt x="3175" y="2834"/>
                  </a:lnTo>
                  <a:lnTo>
                    <a:pt x="2614" y="2956"/>
                  </a:lnTo>
                  <a:lnTo>
                    <a:pt x="2076" y="3102"/>
                  </a:lnTo>
                  <a:lnTo>
                    <a:pt x="1588" y="3298"/>
                  </a:lnTo>
                  <a:lnTo>
                    <a:pt x="1148" y="3493"/>
                  </a:lnTo>
                  <a:lnTo>
                    <a:pt x="782" y="3713"/>
                  </a:lnTo>
                  <a:lnTo>
                    <a:pt x="611" y="3859"/>
                  </a:lnTo>
                  <a:lnTo>
                    <a:pt x="464" y="3982"/>
                  </a:lnTo>
                  <a:lnTo>
                    <a:pt x="318" y="4128"/>
                  </a:lnTo>
                  <a:lnTo>
                    <a:pt x="196" y="4275"/>
                  </a:lnTo>
                  <a:lnTo>
                    <a:pt x="74" y="4421"/>
                  </a:lnTo>
                  <a:lnTo>
                    <a:pt x="0" y="4592"/>
                  </a:lnTo>
                  <a:lnTo>
                    <a:pt x="171" y="4665"/>
                  </a:lnTo>
                  <a:lnTo>
                    <a:pt x="416" y="4739"/>
                  </a:lnTo>
                  <a:lnTo>
                    <a:pt x="782" y="4836"/>
                  </a:lnTo>
                  <a:lnTo>
                    <a:pt x="1344" y="4910"/>
                  </a:lnTo>
                  <a:lnTo>
                    <a:pt x="2101" y="5007"/>
                  </a:lnTo>
                  <a:lnTo>
                    <a:pt x="3053" y="5056"/>
                  </a:lnTo>
                  <a:lnTo>
                    <a:pt x="4250" y="5081"/>
                  </a:lnTo>
                  <a:lnTo>
                    <a:pt x="5447" y="5056"/>
                  </a:lnTo>
                  <a:lnTo>
                    <a:pt x="6399" y="5007"/>
                  </a:lnTo>
                  <a:lnTo>
                    <a:pt x="7156" y="4910"/>
                  </a:lnTo>
                  <a:lnTo>
                    <a:pt x="7718" y="4836"/>
                  </a:lnTo>
                  <a:lnTo>
                    <a:pt x="8084" y="4739"/>
                  </a:lnTo>
                  <a:lnTo>
                    <a:pt x="8329" y="4665"/>
                  </a:lnTo>
                  <a:lnTo>
                    <a:pt x="8500" y="4592"/>
                  </a:lnTo>
                  <a:lnTo>
                    <a:pt x="8426" y="4421"/>
                  </a:lnTo>
                  <a:lnTo>
                    <a:pt x="8304" y="4275"/>
                  </a:lnTo>
                  <a:lnTo>
                    <a:pt x="8182" y="4128"/>
                  </a:lnTo>
                  <a:lnTo>
                    <a:pt x="8036" y="3982"/>
                  </a:lnTo>
                  <a:lnTo>
                    <a:pt x="7889" y="3859"/>
                  </a:lnTo>
                  <a:lnTo>
                    <a:pt x="7718" y="3713"/>
                  </a:lnTo>
                  <a:lnTo>
                    <a:pt x="7352" y="3493"/>
                  </a:lnTo>
                  <a:lnTo>
                    <a:pt x="6912" y="3298"/>
                  </a:lnTo>
                  <a:lnTo>
                    <a:pt x="6424" y="3102"/>
                  </a:lnTo>
                  <a:lnTo>
                    <a:pt x="5886" y="2956"/>
                  </a:lnTo>
                  <a:lnTo>
                    <a:pt x="5325" y="2834"/>
                  </a:lnTo>
                  <a:lnTo>
                    <a:pt x="5325" y="1"/>
                  </a:lnTo>
                  <a:lnTo>
                    <a:pt x="5032" y="49"/>
                  </a:lnTo>
                  <a:lnTo>
                    <a:pt x="4763" y="98"/>
                  </a:lnTo>
                  <a:lnTo>
                    <a:pt x="4250" y="123"/>
                  </a:lnTo>
                  <a:lnTo>
                    <a:pt x="3737" y="98"/>
                  </a:lnTo>
                  <a:lnTo>
                    <a:pt x="3469" y="49"/>
                  </a:lnTo>
                  <a:lnTo>
                    <a:pt x="31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77;p38"/>
            <p:cNvSpPr/>
            <p:nvPr/>
          </p:nvSpPr>
          <p:spPr>
            <a:xfrm>
              <a:off x="5297950" y="1632050"/>
              <a:ext cx="426200" cy="294950"/>
            </a:xfrm>
            <a:custGeom>
              <a:avLst/>
              <a:gdLst/>
              <a:ahLst/>
              <a:cxnLst/>
              <a:rect l="l" t="t" r="r" b="b"/>
              <a:pathLst>
                <a:path w="17048" h="11798" extrusionOk="0">
                  <a:moveTo>
                    <a:pt x="8524" y="2956"/>
                  </a:moveTo>
                  <a:lnTo>
                    <a:pt x="8573" y="2981"/>
                  </a:lnTo>
                  <a:lnTo>
                    <a:pt x="8622" y="3054"/>
                  </a:lnTo>
                  <a:lnTo>
                    <a:pt x="9086" y="4128"/>
                  </a:lnTo>
                  <a:lnTo>
                    <a:pt x="9135" y="4202"/>
                  </a:lnTo>
                  <a:lnTo>
                    <a:pt x="9208" y="4275"/>
                  </a:lnTo>
                  <a:lnTo>
                    <a:pt x="9306" y="4324"/>
                  </a:lnTo>
                  <a:lnTo>
                    <a:pt x="9403" y="4348"/>
                  </a:lnTo>
                  <a:lnTo>
                    <a:pt x="10576" y="4470"/>
                  </a:lnTo>
                  <a:lnTo>
                    <a:pt x="10649" y="4495"/>
                  </a:lnTo>
                  <a:lnTo>
                    <a:pt x="10698" y="4519"/>
                  </a:lnTo>
                  <a:lnTo>
                    <a:pt x="10673" y="4592"/>
                  </a:lnTo>
                  <a:lnTo>
                    <a:pt x="10624" y="4641"/>
                  </a:lnTo>
                  <a:lnTo>
                    <a:pt x="9745" y="5423"/>
                  </a:lnTo>
                  <a:lnTo>
                    <a:pt x="9696" y="5496"/>
                  </a:lnTo>
                  <a:lnTo>
                    <a:pt x="9648" y="5594"/>
                  </a:lnTo>
                  <a:lnTo>
                    <a:pt x="9623" y="5691"/>
                  </a:lnTo>
                  <a:lnTo>
                    <a:pt x="9623" y="5789"/>
                  </a:lnTo>
                  <a:lnTo>
                    <a:pt x="9892" y="6961"/>
                  </a:lnTo>
                  <a:lnTo>
                    <a:pt x="9892" y="7035"/>
                  </a:lnTo>
                  <a:lnTo>
                    <a:pt x="9867" y="7084"/>
                  </a:lnTo>
                  <a:lnTo>
                    <a:pt x="9818" y="7084"/>
                  </a:lnTo>
                  <a:lnTo>
                    <a:pt x="9745" y="7059"/>
                  </a:lnTo>
                  <a:lnTo>
                    <a:pt x="8719" y="6473"/>
                  </a:lnTo>
                  <a:lnTo>
                    <a:pt x="8622" y="6424"/>
                  </a:lnTo>
                  <a:lnTo>
                    <a:pt x="8426" y="6424"/>
                  </a:lnTo>
                  <a:lnTo>
                    <a:pt x="8329" y="6473"/>
                  </a:lnTo>
                  <a:lnTo>
                    <a:pt x="7303" y="7059"/>
                  </a:lnTo>
                  <a:lnTo>
                    <a:pt x="7230" y="7084"/>
                  </a:lnTo>
                  <a:lnTo>
                    <a:pt x="7181" y="7084"/>
                  </a:lnTo>
                  <a:lnTo>
                    <a:pt x="7156" y="7035"/>
                  </a:lnTo>
                  <a:lnTo>
                    <a:pt x="7156" y="6961"/>
                  </a:lnTo>
                  <a:lnTo>
                    <a:pt x="7425" y="5789"/>
                  </a:lnTo>
                  <a:lnTo>
                    <a:pt x="7425" y="5691"/>
                  </a:lnTo>
                  <a:lnTo>
                    <a:pt x="7401" y="5594"/>
                  </a:lnTo>
                  <a:lnTo>
                    <a:pt x="7352" y="5496"/>
                  </a:lnTo>
                  <a:lnTo>
                    <a:pt x="7303" y="5423"/>
                  </a:lnTo>
                  <a:lnTo>
                    <a:pt x="6424" y="4641"/>
                  </a:lnTo>
                  <a:lnTo>
                    <a:pt x="6375" y="4592"/>
                  </a:lnTo>
                  <a:lnTo>
                    <a:pt x="6350" y="4519"/>
                  </a:lnTo>
                  <a:lnTo>
                    <a:pt x="6399" y="4495"/>
                  </a:lnTo>
                  <a:lnTo>
                    <a:pt x="6473" y="4470"/>
                  </a:lnTo>
                  <a:lnTo>
                    <a:pt x="7645" y="4348"/>
                  </a:lnTo>
                  <a:lnTo>
                    <a:pt x="7743" y="4324"/>
                  </a:lnTo>
                  <a:lnTo>
                    <a:pt x="7840" y="4275"/>
                  </a:lnTo>
                  <a:lnTo>
                    <a:pt x="7913" y="4202"/>
                  </a:lnTo>
                  <a:lnTo>
                    <a:pt x="7962" y="4128"/>
                  </a:lnTo>
                  <a:lnTo>
                    <a:pt x="8426" y="3054"/>
                  </a:lnTo>
                  <a:lnTo>
                    <a:pt x="8475" y="2981"/>
                  </a:lnTo>
                  <a:lnTo>
                    <a:pt x="8524" y="2956"/>
                  </a:lnTo>
                  <a:close/>
                  <a:moveTo>
                    <a:pt x="15973" y="2150"/>
                  </a:moveTo>
                  <a:lnTo>
                    <a:pt x="15973" y="2516"/>
                  </a:lnTo>
                  <a:lnTo>
                    <a:pt x="15924" y="2932"/>
                  </a:lnTo>
                  <a:lnTo>
                    <a:pt x="15875" y="3371"/>
                  </a:lnTo>
                  <a:lnTo>
                    <a:pt x="15802" y="3835"/>
                  </a:lnTo>
                  <a:lnTo>
                    <a:pt x="15704" y="4299"/>
                  </a:lnTo>
                  <a:lnTo>
                    <a:pt x="15558" y="4788"/>
                  </a:lnTo>
                  <a:lnTo>
                    <a:pt x="15411" y="5252"/>
                  </a:lnTo>
                  <a:lnTo>
                    <a:pt x="15216" y="5740"/>
                  </a:lnTo>
                  <a:lnTo>
                    <a:pt x="14996" y="6204"/>
                  </a:lnTo>
                  <a:lnTo>
                    <a:pt x="14752" y="6620"/>
                  </a:lnTo>
                  <a:lnTo>
                    <a:pt x="14459" y="7035"/>
                  </a:lnTo>
                  <a:lnTo>
                    <a:pt x="14141" y="7426"/>
                  </a:lnTo>
                  <a:lnTo>
                    <a:pt x="13799" y="7767"/>
                  </a:lnTo>
                  <a:lnTo>
                    <a:pt x="13604" y="7914"/>
                  </a:lnTo>
                  <a:lnTo>
                    <a:pt x="13409" y="8061"/>
                  </a:lnTo>
                  <a:lnTo>
                    <a:pt x="13213" y="8183"/>
                  </a:lnTo>
                  <a:lnTo>
                    <a:pt x="12993" y="8305"/>
                  </a:lnTo>
                  <a:lnTo>
                    <a:pt x="12774" y="8402"/>
                  </a:lnTo>
                  <a:lnTo>
                    <a:pt x="12529" y="8476"/>
                  </a:lnTo>
                  <a:lnTo>
                    <a:pt x="12529" y="8476"/>
                  </a:lnTo>
                  <a:lnTo>
                    <a:pt x="12823" y="7767"/>
                  </a:lnTo>
                  <a:lnTo>
                    <a:pt x="13042" y="7059"/>
                  </a:lnTo>
                  <a:lnTo>
                    <a:pt x="13262" y="6351"/>
                  </a:lnTo>
                  <a:lnTo>
                    <a:pt x="13433" y="5618"/>
                  </a:lnTo>
                  <a:lnTo>
                    <a:pt x="13555" y="4837"/>
                  </a:lnTo>
                  <a:lnTo>
                    <a:pt x="13677" y="4031"/>
                  </a:lnTo>
                  <a:lnTo>
                    <a:pt x="13751" y="3127"/>
                  </a:lnTo>
                  <a:lnTo>
                    <a:pt x="13799" y="2150"/>
                  </a:lnTo>
                  <a:close/>
                  <a:moveTo>
                    <a:pt x="3249" y="2150"/>
                  </a:moveTo>
                  <a:lnTo>
                    <a:pt x="3298" y="3127"/>
                  </a:lnTo>
                  <a:lnTo>
                    <a:pt x="3371" y="4031"/>
                  </a:lnTo>
                  <a:lnTo>
                    <a:pt x="3493" y="4837"/>
                  </a:lnTo>
                  <a:lnTo>
                    <a:pt x="3615" y="5618"/>
                  </a:lnTo>
                  <a:lnTo>
                    <a:pt x="3786" y="6351"/>
                  </a:lnTo>
                  <a:lnTo>
                    <a:pt x="4006" y="7059"/>
                  </a:lnTo>
                  <a:lnTo>
                    <a:pt x="4226" y="7767"/>
                  </a:lnTo>
                  <a:lnTo>
                    <a:pt x="4519" y="8476"/>
                  </a:lnTo>
                  <a:lnTo>
                    <a:pt x="4274" y="8402"/>
                  </a:lnTo>
                  <a:lnTo>
                    <a:pt x="4055" y="8305"/>
                  </a:lnTo>
                  <a:lnTo>
                    <a:pt x="3835" y="8183"/>
                  </a:lnTo>
                  <a:lnTo>
                    <a:pt x="3639" y="8061"/>
                  </a:lnTo>
                  <a:lnTo>
                    <a:pt x="3444" y="7914"/>
                  </a:lnTo>
                  <a:lnTo>
                    <a:pt x="3249" y="7767"/>
                  </a:lnTo>
                  <a:lnTo>
                    <a:pt x="2907" y="7426"/>
                  </a:lnTo>
                  <a:lnTo>
                    <a:pt x="2589" y="7035"/>
                  </a:lnTo>
                  <a:lnTo>
                    <a:pt x="2296" y="6620"/>
                  </a:lnTo>
                  <a:lnTo>
                    <a:pt x="2052" y="6204"/>
                  </a:lnTo>
                  <a:lnTo>
                    <a:pt x="1832" y="5740"/>
                  </a:lnTo>
                  <a:lnTo>
                    <a:pt x="1637" y="5252"/>
                  </a:lnTo>
                  <a:lnTo>
                    <a:pt x="1490" y="4788"/>
                  </a:lnTo>
                  <a:lnTo>
                    <a:pt x="1344" y="4299"/>
                  </a:lnTo>
                  <a:lnTo>
                    <a:pt x="1246" y="3835"/>
                  </a:lnTo>
                  <a:lnTo>
                    <a:pt x="1173" y="3371"/>
                  </a:lnTo>
                  <a:lnTo>
                    <a:pt x="1124" y="2932"/>
                  </a:lnTo>
                  <a:lnTo>
                    <a:pt x="1075" y="2516"/>
                  </a:lnTo>
                  <a:lnTo>
                    <a:pt x="1075" y="2150"/>
                  </a:lnTo>
                  <a:close/>
                  <a:moveTo>
                    <a:pt x="3737" y="1"/>
                  </a:moveTo>
                  <a:lnTo>
                    <a:pt x="3639" y="25"/>
                  </a:lnTo>
                  <a:lnTo>
                    <a:pt x="3542" y="50"/>
                  </a:lnTo>
                  <a:lnTo>
                    <a:pt x="3444" y="99"/>
                  </a:lnTo>
                  <a:lnTo>
                    <a:pt x="3371" y="147"/>
                  </a:lnTo>
                  <a:lnTo>
                    <a:pt x="3322" y="221"/>
                  </a:lnTo>
                  <a:lnTo>
                    <a:pt x="3249" y="294"/>
                  </a:lnTo>
                  <a:lnTo>
                    <a:pt x="3224" y="392"/>
                  </a:lnTo>
                  <a:lnTo>
                    <a:pt x="3200" y="489"/>
                  </a:lnTo>
                  <a:lnTo>
                    <a:pt x="3224" y="1076"/>
                  </a:lnTo>
                  <a:lnTo>
                    <a:pt x="1075" y="1076"/>
                  </a:lnTo>
                  <a:lnTo>
                    <a:pt x="855" y="1100"/>
                  </a:lnTo>
                  <a:lnTo>
                    <a:pt x="660" y="1149"/>
                  </a:lnTo>
                  <a:lnTo>
                    <a:pt x="489" y="1246"/>
                  </a:lnTo>
                  <a:lnTo>
                    <a:pt x="318" y="1393"/>
                  </a:lnTo>
                  <a:lnTo>
                    <a:pt x="196" y="1540"/>
                  </a:lnTo>
                  <a:lnTo>
                    <a:pt x="98" y="1735"/>
                  </a:lnTo>
                  <a:lnTo>
                    <a:pt x="25" y="1930"/>
                  </a:lnTo>
                  <a:lnTo>
                    <a:pt x="0" y="2150"/>
                  </a:lnTo>
                  <a:lnTo>
                    <a:pt x="25" y="2614"/>
                  </a:lnTo>
                  <a:lnTo>
                    <a:pt x="49" y="3078"/>
                  </a:lnTo>
                  <a:lnTo>
                    <a:pt x="98" y="3518"/>
                  </a:lnTo>
                  <a:lnTo>
                    <a:pt x="171" y="3957"/>
                  </a:lnTo>
                  <a:lnTo>
                    <a:pt x="269" y="4348"/>
                  </a:lnTo>
                  <a:lnTo>
                    <a:pt x="367" y="4739"/>
                  </a:lnTo>
                  <a:lnTo>
                    <a:pt x="489" y="5130"/>
                  </a:lnTo>
                  <a:lnTo>
                    <a:pt x="635" y="5496"/>
                  </a:lnTo>
                  <a:lnTo>
                    <a:pt x="782" y="5838"/>
                  </a:lnTo>
                  <a:lnTo>
                    <a:pt x="928" y="6156"/>
                  </a:lnTo>
                  <a:lnTo>
                    <a:pt x="1099" y="6473"/>
                  </a:lnTo>
                  <a:lnTo>
                    <a:pt x="1295" y="6766"/>
                  </a:lnTo>
                  <a:lnTo>
                    <a:pt x="1466" y="7059"/>
                  </a:lnTo>
                  <a:lnTo>
                    <a:pt x="1661" y="7328"/>
                  </a:lnTo>
                  <a:lnTo>
                    <a:pt x="2076" y="7816"/>
                  </a:lnTo>
                  <a:lnTo>
                    <a:pt x="2516" y="8256"/>
                  </a:lnTo>
                  <a:lnTo>
                    <a:pt x="2931" y="8622"/>
                  </a:lnTo>
                  <a:lnTo>
                    <a:pt x="3346" y="8940"/>
                  </a:lnTo>
                  <a:lnTo>
                    <a:pt x="3762" y="9184"/>
                  </a:lnTo>
                  <a:lnTo>
                    <a:pt x="4152" y="9379"/>
                  </a:lnTo>
                  <a:lnTo>
                    <a:pt x="4519" y="9526"/>
                  </a:lnTo>
                  <a:lnTo>
                    <a:pt x="4836" y="9624"/>
                  </a:lnTo>
                  <a:lnTo>
                    <a:pt x="5105" y="9672"/>
                  </a:lnTo>
                  <a:lnTo>
                    <a:pt x="5422" y="10136"/>
                  </a:lnTo>
                  <a:lnTo>
                    <a:pt x="5764" y="10576"/>
                  </a:lnTo>
                  <a:lnTo>
                    <a:pt x="5935" y="10747"/>
                  </a:lnTo>
                  <a:lnTo>
                    <a:pt x="6131" y="10918"/>
                  </a:lnTo>
                  <a:lnTo>
                    <a:pt x="6326" y="11089"/>
                  </a:lnTo>
                  <a:lnTo>
                    <a:pt x="6546" y="11236"/>
                  </a:lnTo>
                  <a:lnTo>
                    <a:pt x="6766" y="11358"/>
                  </a:lnTo>
                  <a:lnTo>
                    <a:pt x="6985" y="11480"/>
                  </a:lnTo>
                  <a:lnTo>
                    <a:pt x="7230" y="11577"/>
                  </a:lnTo>
                  <a:lnTo>
                    <a:pt x="7474" y="11651"/>
                  </a:lnTo>
                  <a:lnTo>
                    <a:pt x="7718" y="11724"/>
                  </a:lnTo>
                  <a:lnTo>
                    <a:pt x="7987" y="11773"/>
                  </a:lnTo>
                  <a:lnTo>
                    <a:pt x="8255" y="11797"/>
                  </a:lnTo>
                  <a:lnTo>
                    <a:pt x="8793" y="11797"/>
                  </a:lnTo>
                  <a:lnTo>
                    <a:pt x="9061" y="11773"/>
                  </a:lnTo>
                  <a:lnTo>
                    <a:pt x="9330" y="11724"/>
                  </a:lnTo>
                  <a:lnTo>
                    <a:pt x="9574" y="11651"/>
                  </a:lnTo>
                  <a:lnTo>
                    <a:pt x="9818" y="11577"/>
                  </a:lnTo>
                  <a:lnTo>
                    <a:pt x="10063" y="11480"/>
                  </a:lnTo>
                  <a:lnTo>
                    <a:pt x="10283" y="11358"/>
                  </a:lnTo>
                  <a:lnTo>
                    <a:pt x="10502" y="11236"/>
                  </a:lnTo>
                  <a:lnTo>
                    <a:pt x="10722" y="11089"/>
                  </a:lnTo>
                  <a:lnTo>
                    <a:pt x="10918" y="10918"/>
                  </a:lnTo>
                  <a:lnTo>
                    <a:pt x="11113" y="10747"/>
                  </a:lnTo>
                  <a:lnTo>
                    <a:pt x="11284" y="10576"/>
                  </a:lnTo>
                  <a:lnTo>
                    <a:pt x="11626" y="10136"/>
                  </a:lnTo>
                  <a:lnTo>
                    <a:pt x="11943" y="9672"/>
                  </a:lnTo>
                  <a:lnTo>
                    <a:pt x="12212" y="9624"/>
                  </a:lnTo>
                  <a:lnTo>
                    <a:pt x="12529" y="9550"/>
                  </a:lnTo>
                  <a:lnTo>
                    <a:pt x="12896" y="9404"/>
                  </a:lnTo>
                  <a:lnTo>
                    <a:pt x="13287" y="9208"/>
                  </a:lnTo>
                  <a:lnTo>
                    <a:pt x="13702" y="8964"/>
                  </a:lnTo>
                  <a:lnTo>
                    <a:pt x="14117" y="8647"/>
                  </a:lnTo>
                  <a:lnTo>
                    <a:pt x="14557" y="8280"/>
                  </a:lnTo>
                  <a:lnTo>
                    <a:pt x="14972" y="7865"/>
                  </a:lnTo>
                  <a:lnTo>
                    <a:pt x="15387" y="7377"/>
                  </a:lnTo>
                  <a:lnTo>
                    <a:pt x="15582" y="7108"/>
                  </a:lnTo>
                  <a:lnTo>
                    <a:pt x="15753" y="6815"/>
                  </a:lnTo>
                  <a:lnTo>
                    <a:pt x="15949" y="6522"/>
                  </a:lnTo>
                  <a:lnTo>
                    <a:pt x="16120" y="6204"/>
                  </a:lnTo>
                  <a:lnTo>
                    <a:pt x="16266" y="5887"/>
                  </a:lnTo>
                  <a:lnTo>
                    <a:pt x="16413" y="5521"/>
                  </a:lnTo>
                  <a:lnTo>
                    <a:pt x="16559" y="5179"/>
                  </a:lnTo>
                  <a:lnTo>
                    <a:pt x="16681" y="4788"/>
                  </a:lnTo>
                  <a:lnTo>
                    <a:pt x="16779" y="4397"/>
                  </a:lnTo>
                  <a:lnTo>
                    <a:pt x="16877" y="3982"/>
                  </a:lnTo>
                  <a:lnTo>
                    <a:pt x="16950" y="3542"/>
                  </a:lnTo>
                  <a:lnTo>
                    <a:pt x="16999" y="3103"/>
                  </a:lnTo>
                  <a:lnTo>
                    <a:pt x="17023" y="2614"/>
                  </a:lnTo>
                  <a:lnTo>
                    <a:pt x="17048" y="2150"/>
                  </a:lnTo>
                  <a:lnTo>
                    <a:pt x="17023" y="1930"/>
                  </a:lnTo>
                  <a:lnTo>
                    <a:pt x="16950" y="1735"/>
                  </a:lnTo>
                  <a:lnTo>
                    <a:pt x="16852" y="1540"/>
                  </a:lnTo>
                  <a:lnTo>
                    <a:pt x="16730" y="1393"/>
                  </a:lnTo>
                  <a:lnTo>
                    <a:pt x="16559" y="1246"/>
                  </a:lnTo>
                  <a:lnTo>
                    <a:pt x="16388" y="1149"/>
                  </a:lnTo>
                  <a:lnTo>
                    <a:pt x="16193" y="1100"/>
                  </a:lnTo>
                  <a:lnTo>
                    <a:pt x="15973" y="1076"/>
                  </a:lnTo>
                  <a:lnTo>
                    <a:pt x="13824" y="1076"/>
                  </a:lnTo>
                  <a:lnTo>
                    <a:pt x="13848" y="489"/>
                  </a:lnTo>
                  <a:lnTo>
                    <a:pt x="13824" y="392"/>
                  </a:lnTo>
                  <a:lnTo>
                    <a:pt x="13799" y="294"/>
                  </a:lnTo>
                  <a:lnTo>
                    <a:pt x="13726" y="221"/>
                  </a:lnTo>
                  <a:lnTo>
                    <a:pt x="13677" y="147"/>
                  </a:lnTo>
                  <a:lnTo>
                    <a:pt x="13604" y="99"/>
                  </a:lnTo>
                  <a:lnTo>
                    <a:pt x="13506" y="50"/>
                  </a:lnTo>
                  <a:lnTo>
                    <a:pt x="13409" y="25"/>
                  </a:lnTo>
                  <a:lnTo>
                    <a:pt x="133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490;p38"/>
          <p:cNvGrpSpPr/>
          <p:nvPr/>
        </p:nvGrpSpPr>
        <p:grpSpPr>
          <a:xfrm>
            <a:off x="323528" y="1923678"/>
            <a:ext cx="319417" cy="343085"/>
            <a:chOff x="739069" y="2346153"/>
            <a:chExt cx="362700" cy="3895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0" name="Google Shape;491;p38"/>
            <p:cNvSpPr/>
            <p:nvPr/>
          </p:nvSpPr>
          <p:spPr>
            <a:xfrm>
              <a:off x="739069" y="2346153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92;p38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93;p38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94;p38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4" name="Google Shape;432;p38"/>
          <p:cNvGrpSpPr/>
          <p:nvPr/>
        </p:nvGrpSpPr>
        <p:grpSpPr>
          <a:xfrm>
            <a:off x="4842575" y="1923678"/>
            <a:ext cx="377497" cy="314045"/>
            <a:chOff x="1926350" y="995225"/>
            <a:chExt cx="428650" cy="3566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5" name="Google Shape;433;p38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34;p38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35;p38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36;p38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1027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23478"/>
            <a:ext cx="5976664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Всероссийская олимпиада школьников</a:t>
            </a:r>
            <a:endParaRPr lang="ru-RU" sz="2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Picture 6" descr="C:\Users\112-1\Downloads\фото для фильма\Всош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71550"/>
            <a:ext cx="7435969" cy="3096344"/>
          </a:xfrm>
          <a:prstGeom prst="rect">
            <a:avLst/>
          </a:prstGeom>
          <a:noFill/>
        </p:spPr>
      </p:pic>
      <p:pic>
        <p:nvPicPr>
          <p:cNvPr id="122" name="Picture 2" descr="C:\Users\112-1\Downloads\фото для фильма\дети школа\5 Долгих Иван победитель на региональном этапе ВсОШ по предмету химия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291830"/>
            <a:ext cx="2304256" cy="1728192"/>
          </a:xfrm>
          <a:prstGeom prst="rect">
            <a:avLst/>
          </a:prstGeom>
          <a:noFill/>
        </p:spPr>
      </p:pic>
      <p:sp>
        <p:nvSpPr>
          <p:cNvPr id="123" name="Прямоугольник 122"/>
          <p:cNvSpPr/>
          <p:nvPr/>
        </p:nvSpPr>
        <p:spPr>
          <a:xfrm>
            <a:off x="2483768" y="379588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Долгих Иван, </a:t>
            </a:r>
            <a:r>
              <a:rPr lang="ru-RU" sz="1600" b="1" dirty="0" smtClean="0">
                <a:solidFill>
                  <a:schemeClr val="bg1"/>
                </a:solidFill>
              </a:rPr>
              <a:t>ОО</a:t>
            </a:r>
            <a:r>
              <a:rPr lang="ru-RU" b="1" dirty="0" smtClean="0">
                <a:solidFill>
                  <a:schemeClr val="bg1"/>
                </a:solidFill>
              </a:rPr>
              <a:t> № 5 – победитель регионального этапа </a:t>
            </a:r>
            <a:r>
              <a:rPr lang="ru-RU" b="1" dirty="0" err="1" smtClean="0">
                <a:solidFill>
                  <a:schemeClr val="bg1"/>
                </a:solidFill>
              </a:rPr>
              <a:t>ВсОШ</a:t>
            </a:r>
            <a:r>
              <a:rPr lang="ru-RU" b="1" dirty="0" smtClean="0">
                <a:solidFill>
                  <a:schemeClr val="bg1"/>
                </a:solidFill>
              </a:rPr>
              <a:t> по химии,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Порошина Наталья Вячеславовна, учитель химии и биологии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59832" y="2499742"/>
            <a:ext cx="17281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194B70"/>
                </a:solidFill>
              </a:rPr>
              <a:t>(2022-2023уч.г. – </a:t>
            </a:r>
          </a:p>
          <a:p>
            <a:r>
              <a:rPr lang="ru-RU" sz="1200" dirty="0" smtClean="0">
                <a:solidFill>
                  <a:srgbClr val="194B70"/>
                </a:solidFill>
              </a:rPr>
              <a:t>2166 участников, </a:t>
            </a:r>
          </a:p>
          <a:p>
            <a:r>
              <a:rPr lang="ru-RU" sz="1200" dirty="0" smtClean="0">
                <a:solidFill>
                  <a:srgbClr val="194B70"/>
                </a:solidFill>
              </a:rPr>
              <a:t>460 победителей и призеров)</a:t>
            </a:r>
            <a:endParaRPr lang="ru-RU" sz="1200" dirty="0"/>
          </a:p>
        </p:txBody>
      </p:sp>
    </p:spTree>
    <p:extLst>
      <p:ext uri="{BB962C8B-B14F-4D97-AF65-F5344CB8AC3E}">
        <p14:creationId xmlns="" xmlns:p14="http://schemas.microsoft.com/office/powerpoint/2010/main" val="1027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47722"/>
            <a:ext cx="5976664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Одаренные дети ГО Первоуральск </a:t>
            </a:r>
            <a:endParaRPr lang="ru-RU" sz="2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112-1\Downloads\фото для фильма\дети школа\одаренные дети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5583" y="987574"/>
            <a:ext cx="3146897" cy="208823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987574"/>
            <a:ext cx="3168352" cy="2108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987574"/>
            <a:ext cx="1416583" cy="2130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2" name="Схема 11"/>
          <p:cNvGraphicFramePr/>
          <p:nvPr>
            <p:extLst>
              <p:ext uri="{D42A27DB-BD31-4B8C-83A1-F6EECF244321}">
                <p14:modId xmlns="" xmlns:p14="http://schemas.microsoft.com/office/powerpoint/2010/main" val="3507985568"/>
              </p:ext>
            </p:extLst>
          </p:nvPr>
        </p:nvGraphicFramePr>
        <p:xfrm>
          <a:off x="323528" y="3291830"/>
          <a:ext cx="8496944" cy="1635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="" xmlns:p14="http://schemas.microsoft.com/office/powerpoint/2010/main" val="10270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2-1\Downloads\фото для фильма\доп обр.png"/>
          <p:cNvPicPr>
            <a:picLocks noChangeAspect="1" noChangeArrowheads="1"/>
          </p:cNvPicPr>
          <p:nvPr/>
        </p:nvPicPr>
        <p:blipFill>
          <a:blip r:embed="rId2" cstate="print"/>
          <a:srcRect l="5961" r="6102"/>
          <a:stretch>
            <a:fillRect/>
          </a:stretch>
        </p:blipFill>
        <p:spPr bwMode="auto">
          <a:xfrm>
            <a:off x="72008" y="792088"/>
            <a:ext cx="4788024" cy="4011910"/>
          </a:xfrm>
          <a:prstGeom prst="rect">
            <a:avLst/>
          </a:prstGeom>
          <a:noFill/>
        </p:spPr>
      </p:pic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835696" y="147722"/>
            <a:ext cx="6192688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Дополнительное образование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267744" y="1923678"/>
            <a:ext cx="432048" cy="432048"/>
          </a:xfrm>
          <a:prstGeom prst="ellipse">
            <a:avLst/>
          </a:prstGeom>
          <a:blipFill rotWithShape="0">
            <a:blip r:embed="rId5" cstate="print"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Овал 15"/>
          <p:cNvSpPr/>
          <p:nvPr/>
        </p:nvSpPr>
        <p:spPr>
          <a:xfrm>
            <a:off x="2235929" y="2427734"/>
            <a:ext cx="463863" cy="432048"/>
          </a:xfrm>
          <a:prstGeom prst="ellipse">
            <a:avLst/>
          </a:prstGeom>
          <a:blipFill rotWithShape="0">
            <a:blip r:embed="rId6" cstate="print"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7" name="Объект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0" b="56500" l="0" r="53000">
                        <a14:foregroundMark x1="500" y1="21750" x2="750" y2="250"/>
                        <a14:foregroundMark x1="51500" y1="52750" x2="52250" y2="0"/>
                        <a14:foregroundMark x1="52000" y1="53000" x2="0" y2="53000"/>
                      </a14:backgroundRemoval>
                    </a14:imgEffect>
                  </a14:imgLayer>
                </a14:imgProps>
              </a:ext>
            </a:extLst>
          </a:blip>
          <a:srcRect l="1" t="2417" r="49784" b="48038"/>
          <a:stretch/>
        </p:blipFill>
        <p:spPr>
          <a:xfrm>
            <a:off x="2226616" y="2896968"/>
            <a:ext cx="473176" cy="46687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50437" y="3418539"/>
            <a:ext cx="449355" cy="44935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4788024" y="1675710"/>
            <a:ext cx="4320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203 ДОП художественной направленности;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148 ДОП физкультурно-спортивной направленности;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119 ДОП социально-гуманитарной направленности;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89  ДОП технической направленности;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29 ДОП естественнонаучной направленности;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29 ДОП в рамках реализации федерального проекта "Точка роста»;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23 ДОП туристско-краеведческой направленности;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12 ДОП в рамках реализации федерального проекта «Новые дополнительные места»;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8 ДОП в рамках реализации федерального проекта «</a:t>
            </a:r>
            <a:r>
              <a:rPr lang="ru-RU" sz="1200" b="1" dirty="0" err="1" smtClean="0">
                <a:solidFill>
                  <a:schemeClr val="bg1"/>
                </a:solidFill>
              </a:rPr>
              <a:t>Кванториум</a:t>
            </a:r>
            <a:r>
              <a:rPr lang="ru-RU" sz="1200" b="1" dirty="0" smtClean="0">
                <a:solidFill>
                  <a:schemeClr val="bg1"/>
                </a:solidFill>
              </a:rPr>
              <a:t>»;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7 ДОП в рамках реализации федерального проекта «Центр выявления, поддержки и развития способностей и талантов у детей и молодежи»;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4 адаптивных ДОП для обучающихся с нарушением речи, опорно-двигательного аппарата, интеллекта;</a:t>
            </a:r>
          </a:p>
          <a:p>
            <a:pPr>
              <a:tabLst>
                <a:tab pos="1435100" algn="l"/>
                <a:tab pos="1527175" algn="l"/>
              </a:tabLst>
            </a:pPr>
            <a:r>
              <a:rPr lang="ru-RU" sz="1200" b="1" dirty="0" smtClean="0">
                <a:solidFill>
                  <a:schemeClr val="bg1"/>
                </a:solidFill>
              </a:rPr>
              <a:t>1 ДОП в сетевой форме.</a:t>
            </a:r>
            <a:endParaRPr lang="ru-RU" sz="1200" b="1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/>
          <a:srcRect l="2359" t="2223" r="4344" b="184"/>
          <a:stretch>
            <a:fillRect/>
          </a:stretch>
        </p:blipFill>
        <p:spPr bwMode="auto">
          <a:xfrm>
            <a:off x="4932040" y="807554"/>
            <a:ext cx="662160" cy="648072"/>
          </a:xfrm>
          <a:prstGeom prst="ellipse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24128" y="807554"/>
            <a:ext cx="648072" cy="636041"/>
          </a:xfrm>
          <a:prstGeom prst="ellipse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16216" y="807554"/>
            <a:ext cx="648072" cy="64807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3" cstate="print"/>
          <a:srcRect l="11812" t="12831" r="22420" b="25643"/>
          <a:stretch>
            <a:fillRect/>
          </a:stretch>
        </p:blipFill>
        <p:spPr bwMode="auto">
          <a:xfrm>
            <a:off x="7308304" y="807554"/>
            <a:ext cx="692767" cy="64807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679D"/>
            </a:solidFill>
            <a:miter lim="800000"/>
            <a:headEnd/>
            <a:tailEnd/>
          </a:ln>
          <a:effectLst/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56376" y="789552"/>
            <a:ext cx="936104" cy="70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4392488" y="1430655"/>
            <a:ext cx="47515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 smtClean="0">
                <a:solidFill>
                  <a:schemeClr val="bg1"/>
                </a:solidFill>
              </a:rPr>
              <a:t>Реализуются дополнительные образовательные программы (ДОП)</a:t>
            </a:r>
          </a:p>
        </p:txBody>
      </p:sp>
    </p:spTree>
    <p:extLst>
      <p:ext uri="{BB962C8B-B14F-4D97-AF65-F5344CB8AC3E}">
        <p14:creationId xmlns="" xmlns:p14="http://schemas.microsoft.com/office/powerpoint/2010/main" val="116679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01638" y="176647"/>
            <a:ext cx="5666706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Патриотическое воспитание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815359"/>
            <a:ext cx="5340281" cy="4132655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44792"/>
            <a:ext cx="1850718" cy="1221698"/>
          </a:xfrm>
        </p:spPr>
      </p:pic>
      <p:pic>
        <p:nvPicPr>
          <p:cNvPr id="12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43" y="2139702"/>
            <a:ext cx="1819736" cy="1364238"/>
          </a:xfrm>
          <a:prstGeom prst="rect">
            <a:avLst/>
          </a:prstGeom>
        </p:spPr>
      </p:pic>
      <p:pic>
        <p:nvPicPr>
          <p:cNvPr id="15" name="Объект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0150" y="3579862"/>
            <a:ext cx="1801629" cy="1351222"/>
          </a:xfrm>
          <a:prstGeom prst="rect">
            <a:avLst/>
          </a:prstGeom>
        </p:spPr>
      </p:pic>
      <p:pic>
        <p:nvPicPr>
          <p:cNvPr id="16" name="Объект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514"/>
          <a:stretch/>
        </p:blipFill>
        <p:spPr>
          <a:xfrm>
            <a:off x="7020272" y="847473"/>
            <a:ext cx="1801629" cy="1220222"/>
          </a:xfrm>
          <a:prstGeom prst="rect">
            <a:avLst/>
          </a:prstGeom>
        </p:spPr>
      </p:pic>
      <p:pic>
        <p:nvPicPr>
          <p:cNvPr id="17" name="Объект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6600" y="1903375"/>
            <a:ext cx="1355408" cy="1828063"/>
          </a:xfrm>
          <a:prstGeom prst="rect">
            <a:avLst/>
          </a:prstGeom>
        </p:spPr>
      </p:pic>
      <p:pic>
        <p:nvPicPr>
          <p:cNvPr id="18" name="Picture 2" descr="https://sun9-21.userapi.com/impg/V_vaQ1tw2Uxcjb5gvnW7z6-zaXiEwWpxbpH41g/BNzz0jk8hnM.jpg?size=2560x1439&amp;quality=95&amp;sign=62a47e70bcabdb0f455ba6b07cfdff34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586245"/>
            <a:ext cx="1794916" cy="1344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Объект 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264" r="30189" b="53224"/>
          <a:stretch/>
        </p:blipFill>
        <p:spPr>
          <a:xfrm>
            <a:off x="5266298" y="987574"/>
            <a:ext cx="1656184" cy="1587624"/>
          </a:xfrm>
          <a:prstGeom prst="rect">
            <a:avLst/>
          </a:prstGeom>
        </p:spPr>
      </p:pic>
      <p:pic>
        <p:nvPicPr>
          <p:cNvPr id="20" name="Объект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445" t="3565" r="27359" b="55541"/>
          <a:stretch/>
        </p:blipFill>
        <p:spPr>
          <a:xfrm>
            <a:off x="1763688" y="3219822"/>
            <a:ext cx="2062183" cy="1728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6813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6" descr="https://sun9-79.userapi.com/impg/GBIIruMEtAQ2fhW2rbK4XLggNaKHB58GnVTFMw/xmwXG3nQHNM.jpg?size=960x1280&amp;quality=95&amp;sign=62b1835cf5aa167c184b96d3f33a5025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42" y="2819938"/>
            <a:ext cx="1650273" cy="1893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44017" y="176647"/>
            <a:ext cx="8892479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РДДМ «Движение первых»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1" name="Picture 2" descr="https://sun9-22.userapi.com/impg/JIJqQpIFWyXsBjtiCdvnAZoGLv6fsHpfF2sdPA/0JhovYUtRTw.jpg?size=2560x1920&amp;quality=95&amp;sign=b4ccb6badbaf85239a6b559ccef7a011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29669"/>
            <a:ext cx="2232248" cy="1674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sun9-66.userapi.com/impg/Cgcse0YU6-xrIMCq3o_OJneBJx-cBOch7i82ag/39PNTZc_MqU.jpg?size=501x501&amp;quality=95&amp;sign=9eb7c2cfe6581d3c4ac1efe5f02f1e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806" y="2079762"/>
            <a:ext cx="371176" cy="37117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sun9-11.userapi.com/s/v1/ig2/aMrNZRvtwwao1JT3RIoaALb_9fV84yitMysKHb--CqgnDuAIHJ3801BoBzQqJq74AlaNiRRFkzn9oKvulUVN9qco.jpg?quality=95&amp;as=32x18,48x27,72x40,108x61,160x90,240x135,360x202,480x270,540x304,640x360,720x405,1080x607,1280x720,1440x810,2560x1440&amp;from=bu&amp;u=hSUeMrdiSuJ81otek_41D2wqzOoJexMYhZmKnXhwdOE&amp;cs=604x34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45" r="3458"/>
          <a:stretch/>
        </p:blipFill>
        <p:spPr bwMode="auto">
          <a:xfrm>
            <a:off x="3022766" y="2793340"/>
            <a:ext cx="3096345" cy="19203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2479997"/>
            <a:ext cx="22218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«Десант Первых»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3162" y="2479997"/>
            <a:ext cx="22166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«Зарница 2.0» (ОО № 26)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987822" y="4713673"/>
            <a:ext cx="30963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Проект «Вызов Первых»  (ОО № 7)</a:t>
            </a:r>
            <a:endParaRPr lang="ru-RU" sz="1400" dirty="0"/>
          </a:p>
        </p:txBody>
      </p:sp>
      <p:pic>
        <p:nvPicPr>
          <p:cNvPr id="28" name="Picture 12" descr="https://sun9-6.userapi.com/s/v1/ig2/vXtRPde7Od17qEMjtXuMb4UTmsi5AsZp7vt33oMur3-JM2YXAQzsC12_zE9apN-aZAOyHPdVk9_RVIsrcbr9X1RA.jpg?quality=95&amp;as=32x43,48x64,72x96,108x144,160x213,240x320,360x480,480x640,540x720,640x853,720x960,960x1280&amp;from=bu&amp;u=WSa7skxXkb6qIq4fB89R7RUsh1QgSiiKu6Y1OCrECcs&amp;cs=453x60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709" b="5810"/>
          <a:stretch/>
        </p:blipFill>
        <p:spPr bwMode="auto">
          <a:xfrm>
            <a:off x="1088776" y="2805759"/>
            <a:ext cx="1611015" cy="1922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67544" y="2745725"/>
            <a:ext cx="615553" cy="1982088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Университетские смены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(ОО № 32)</a:t>
            </a:r>
            <a:endParaRPr lang="ru-RU" sz="1400" dirty="0"/>
          </a:p>
        </p:txBody>
      </p:sp>
      <p:pic>
        <p:nvPicPr>
          <p:cNvPr id="30" name="Объект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3" t="10709" r="8629"/>
          <a:stretch/>
        </p:blipFill>
        <p:spPr>
          <a:xfrm>
            <a:off x="6372200" y="771550"/>
            <a:ext cx="2243996" cy="1685750"/>
          </a:xfrm>
          <a:prstGeom prst="rect">
            <a:avLst/>
          </a:prstGeom>
        </p:spPr>
      </p:pic>
      <p:pic>
        <p:nvPicPr>
          <p:cNvPr id="31" name="Picture 4" descr="https://sun9-66.userapi.com/impg/Cgcse0YU6-xrIMCq3o_OJneBJx-cBOch7i82ag/39PNTZc_MqU.jpg?size=501x501&amp;quality=95&amp;sign=9eb7c2cfe6581d3c4ac1efe5f02f1e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51637"/>
            <a:ext cx="371176" cy="37117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sun9-66.userapi.com/impg/Cgcse0YU6-xrIMCq3o_OJneBJx-cBOch7i82ag/39PNTZc_MqU.jpg?size=501x501&amp;quality=95&amp;sign=9eb7c2cfe6581d3c4ac1efe5f02f1e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2028739"/>
            <a:ext cx="371176" cy="37117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sun9-66.userapi.com/impg/Cgcse0YU6-xrIMCq3o_OJneBJx-cBOch7i82ag/39PNTZc_MqU.jpg?size=501x501&amp;quality=95&amp;sign=9eb7c2cfe6581d3c4ac1efe5f02f1e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299942"/>
            <a:ext cx="371176" cy="37117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s://sun9-66.userapi.com/impg/Cgcse0YU6-xrIMCq3o_OJneBJx-cBOch7i82ag/39PNTZc_MqU.jpg?size=501x501&amp;quality=95&amp;sign=9eb7c2cfe6581d3c4ac1efe5f02f1e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25" y="4288656"/>
            <a:ext cx="371176" cy="37117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6442087" y="2427734"/>
            <a:ext cx="21741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Бренд «ЦДИ»  (ОО № 9)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100392" y="2787774"/>
            <a:ext cx="400110" cy="1982088"/>
          </a:xfrm>
          <a:prstGeom prst="rect">
            <a:avLst/>
          </a:prstGeom>
        </p:spPr>
        <p:txBody>
          <a:bodyPr vert="vert"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Сборы «Школа актива»</a:t>
            </a:r>
            <a:endParaRPr lang="ru-RU" sz="1400" dirty="0"/>
          </a:p>
        </p:txBody>
      </p:sp>
      <p:pic>
        <p:nvPicPr>
          <p:cNvPr id="39" name="Picture 4" descr="https://sun9-66.userapi.com/impg/Cgcse0YU6-xrIMCq3o_OJneBJx-cBOch7i82ag/39PNTZc_MqU.jpg?size=501x501&amp;quality=95&amp;sign=9eb7c2cfe6581d3c4ac1efe5f02f1ed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88806"/>
            <a:ext cx="371176" cy="37117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sun9-71.userapi.com/s/v1/ig2/bvcgW-bJoLLTLvRvNqWrAuZ4epjDQYO8J6pBgEeUkJKV8If2KsuWuxQNGOPYRr35lvawK17N_koPVsnyirbdCbJ9.jpg?quality=95&amp;as=32x24,48x36,72x54,108x81,160x120,240x180,360x270,480x360,540x405,640x480,720x540,1080x810,1280x960,1440x1080,1600x1200&amp;from=bu&amp;u=E-HkF6bUNbC9yNXSMyOx4VH3Ao9UX_NfUk3GDnkLbnw&amp;cs=807x60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32" b="5861"/>
          <a:stretch/>
        </p:blipFill>
        <p:spPr bwMode="auto">
          <a:xfrm>
            <a:off x="3491880" y="844276"/>
            <a:ext cx="2221869" cy="16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0422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01638" y="176647"/>
            <a:ext cx="5666706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Воспитательная работа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-191376" y="813384"/>
          <a:ext cx="9335376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2997114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23478"/>
            <a:ext cx="6048672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 образования ГО Первоуральск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="" xmlns:p14="http://schemas.microsoft.com/office/powerpoint/2010/main" val="181226979"/>
              </p:ext>
            </p:extLst>
          </p:nvPr>
        </p:nvGraphicFramePr>
        <p:xfrm>
          <a:off x="-612576" y="915566"/>
          <a:ext cx="6984776" cy="4035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99" r="5422"/>
          <a:stretch/>
        </p:blipFill>
        <p:spPr>
          <a:xfrm>
            <a:off x="5580112" y="914499"/>
            <a:ext cx="1512169" cy="2233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26538" y="3326268"/>
            <a:ext cx="2163529" cy="1622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1" cstate="print"/>
          <a:srcRect l="33910" r="8053"/>
          <a:stretch/>
        </p:blipFill>
        <p:spPr>
          <a:xfrm>
            <a:off x="7308303" y="914498"/>
            <a:ext cx="1728193" cy="223331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4451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07704" y="204341"/>
            <a:ext cx="6048672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Профориентационная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работа в детских садах</a:t>
            </a:r>
            <a:endParaRPr 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914" r="34424"/>
          <a:stretch/>
        </p:blipFill>
        <p:spPr>
          <a:xfrm>
            <a:off x="251520" y="886641"/>
            <a:ext cx="1429923" cy="1901683"/>
          </a:xfrm>
          <a:prstGeom prst="rect">
            <a:avLst/>
          </a:prstGeom>
          <a:ln>
            <a:solidFill>
              <a:srgbClr val="00679D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989"/>
          <a:stretch/>
        </p:blipFill>
        <p:spPr>
          <a:xfrm>
            <a:off x="254527" y="3117163"/>
            <a:ext cx="1437153" cy="1892185"/>
          </a:xfrm>
          <a:prstGeom prst="rect">
            <a:avLst/>
          </a:prstGeom>
          <a:ln>
            <a:solidFill>
              <a:srgbClr val="00679D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61" t="9905" r="11489" b="367"/>
          <a:stretch/>
        </p:blipFill>
        <p:spPr>
          <a:xfrm>
            <a:off x="6082411" y="886641"/>
            <a:ext cx="2791797" cy="2001544"/>
          </a:xfrm>
          <a:prstGeom prst="rect">
            <a:avLst/>
          </a:prstGeom>
          <a:ln>
            <a:solidFill>
              <a:srgbClr val="00679D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638"/>
          <a:stretch/>
        </p:blipFill>
        <p:spPr>
          <a:xfrm>
            <a:off x="6075880" y="2986351"/>
            <a:ext cx="2798328" cy="2033671"/>
          </a:xfrm>
          <a:prstGeom prst="rect">
            <a:avLst/>
          </a:prstGeom>
          <a:ln>
            <a:solidFill>
              <a:srgbClr val="00679D"/>
            </a:solidFill>
          </a:ln>
        </p:spPr>
      </p:pic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>
          <a:xfrm>
            <a:off x="2433686" y="3331166"/>
            <a:ext cx="3002410" cy="1688856"/>
          </a:xfrm>
          <a:prstGeom prst="rect">
            <a:avLst/>
          </a:prstGeom>
          <a:ln>
            <a:solidFill>
              <a:srgbClr val="00679D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843558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ДОУ № 14 -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лаборатория для погружения детей в мир профессий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ДОУ № 1</a:t>
            </a:r>
            <a:r>
              <a:rPr lang="ru-RU" b="1" u="sng" dirty="0" smtClean="0">
                <a:solidFill>
                  <a:schemeClr val="bg1"/>
                </a:solidFill>
              </a:rPr>
              <a:t> -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IT-лаборатория</a:t>
            </a:r>
          </a:p>
          <a:p>
            <a:pPr algn="ctr"/>
            <a:r>
              <a:rPr lang="ru-RU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филиалы МАДОУ № 9 - 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зоны профориентации «Металлургические профессии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700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01638" y="176647"/>
            <a:ext cx="6098754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Профориентационная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работа в школах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112-1\Downloads\фото для фильма\цель.png"/>
          <p:cNvPicPr>
            <a:picLocks noChangeAspect="1" noChangeArrowheads="1"/>
          </p:cNvPicPr>
          <p:nvPr/>
        </p:nvPicPr>
        <p:blipFill>
          <a:blip r:embed="rId4" cstate="print"/>
          <a:srcRect l="5314" r="31613"/>
          <a:stretch>
            <a:fillRect/>
          </a:stretch>
        </p:blipFill>
        <p:spPr bwMode="auto">
          <a:xfrm>
            <a:off x="135653" y="858614"/>
            <a:ext cx="3716267" cy="3945384"/>
          </a:xfrm>
          <a:prstGeom prst="rect">
            <a:avLst/>
          </a:prstGeom>
          <a:noFill/>
        </p:spPr>
      </p:pic>
      <p:sp>
        <p:nvSpPr>
          <p:cNvPr id="57" name="Скругленный прямоугольник 56"/>
          <p:cNvSpPr/>
          <p:nvPr/>
        </p:nvSpPr>
        <p:spPr>
          <a:xfrm>
            <a:off x="3851920" y="1347615"/>
            <a:ext cx="5040560" cy="3600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Городской </a:t>
            </a:r>
            <a:r>
              <a:rPr lang="ru-RU" b="1" dirty="0">
                <a:solidFill>
                  <a:srgbClr val="194B70"/>
                </a:solidFill>
              </a:rPr>
              <a:t>лагерь «Знание. Талант. Творчество»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851920" y="771550"/>
            <a:ext cx="5040560" cy="5040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Профессиональное тестирование </a:t>
            </a:r>
            <a:r>
              <a:rPr lang="ru-RU" b="1" dirty="0">
                <a:solidFill>
                  <a:srgbClr val="194B70"/>
                </a:solidFill>
              </a:rPr>
              <a:t>по программе «Выпускник-1»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3851920" y="1779662"/>
            <a:ext cx="5040560" cy="5760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Областной </a:t>
            </a:r>
            <a:r>
              <a:rPr lang="ru-RU" b="1" dirty="0" err="1" smtClean="0">
                <a:solidFill>
                  <a:srgbClr val="194B70"/>
                </a:solidFill>
              </a:rPr>
              <a:t>онлайн-проект</a:t>
            </a:r>
            <a:r>
              <a:rPr lang="ru-RU" b="1" dirty="0" smtClean="0">
                <a:solidFill>
                  <a:srgbClr val="194B7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194B70"/>
                </a:solidFill>
              </a:rPr>
              <a:t>«Навстречу профессии</a:t>
            </a:r>
            <a:r>
              <a:rPr lang="ru-RU" b="1" dirty="0">
                <a:solidFill>
                  <a:srgbClr val="194B70"/>
                </a:solidFill>
              </a:rPr>
              <a:t>»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851920" y="2427734"/>
            <a:ext cx="5040560" cy="5040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Профильная  педагогическая </a:t>
            </a:r>
            <a:r>
              <a:rPr lang="ru-RU" b="1" dirty="0">
                <a:solidFill>
                  <a:srgbClr val="194B70"/>
                </a:solidFill>
              </a:rPr>
              <a:t>смена </a:t>
            </a:r>
            <a:endParaRPr lang="ru-RU" b="1" dirty="0" smtClean="0">
              <a:solidFill>
                <a:srgbClr val="194B70"/>
              </a:solidFill>
            </a:endParaRPr>
          </a:p>
          <a:p>
            <a:pPr algn="ctr"/>
            <a:r>
              <a:rPr lang="ru-RU" b="1" dirty="0" smtClean="0">
                <a:solidFill>
                  <a:srgbClr val="194B70"/>
                </a:solidFill>
              </a:rPr>
              <a:t>«</a:t>
            </a:r>
            <a:r>
              <a:rPr lang="ru-RU" b="1" dirty="0">
                <a:solidFill>
                  <a:srgbClr val="194B70"/>
                </a:solidFill>
              </a:rPr>
              <a:t>Юный вожатый</a:t>
            </a:r>
            <a:r>
              <a:rPr lang="ru-RU" b="1" dirty="0" smtClean="0">
                <a:solidFill>
                  <a:srgbClr val="194B70"/>
                </a:solidFill>
              </a:rPr>
              <a:t>»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3851920" y="3003798"/>
            <a:ext cx="5040560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Мастер-классы </a:t>
            </a:r>
            <a:r>
              <a:rPr lang="ru-RU" b="1" dirty="0">
                <a:solidFill>
                  <a:srgbClr val="194B70"/>
                </a:solidFill>
              </a:rPr>
              <a:t>и </a:t>
            </a:r>
            <a:r>
              <a:rPr lang="ru-RU" b="1" dirty="0" smtClean="0">
                <a:solidFill>
                  <a:srgbClr val="194B70"/>
                </a:solidFill>
              </a:rPr>
              <a:t>профессиональные пробы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3851920" y="4659982"/>
            <a:ext cx="5040560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Обзорные  экскурсии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3851920" y="3507854"/>
            <a:ext cx="5040560" cy="36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194B70"/>
                </a:solidFill>
              </a:rPr>
              <a:t>Проект  «Точка опоры»</a:t>
            </a: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3851920" y="3939902"/>
            <a:ext cx="5040560" cy="648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Региональные проекты </a:t>
            </a:r>
            <a:r>
              <a:rPr lang="ru-RU" b="1" dirty="0">
                <a:solidFill>
                  <a:srgbClr val="194B70"/>
                </a:solidFill>
              </a:rPr>
              <a:t>«Билет в будущее» и «</a:t>
            </a:r>
            <a:r>
              <a:rPr lang="ru-RU" b="1" dirty="0" err="1">
                <a:solidFill>
                  <a:srgbClr val="194B70"/>
                </a:solidFill>
              </a:rPr>
              <a:t>ПроеКТОриЯ</a:t>
            </a:r>
            <a:r>
              <a:rPr lang="ru-RU" b="1" dirty="0">
                <a:solidFill>
                  <a:srgbClr val="194B70"/>
                </a:solidFill>
              </a:rPr>
              <a:t>»</a:t>
            </a:r>
          </a:p>
        </p:txBody>
      </p:sp>
      <p:grpSp>
        <p:nvGrpSpPr>
          <p:cNvPr id="90" name="Google Shape;375;p38"/>
          <p:cNvGrpSpPr/>
          <p:nvPr/>
        </p:nvGrpSpPr>
        <p:grpSpPr>
          <a:xfrm>
            <a:off x="3347864" y="773351"/>
            <a:ext cx="395581" cy="430247"/>
            <a:chOff x="584925" y="238125"/>
            <a:chExt cx="415200" cy="5251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1" name="Google Shape;376;p38"/>
            <p:cNvSpPr/>
            <p:nvPr/>
          </p:nvSpPr>
          <p:spPr>
            <a:xfrm>
              <a:off x="621550" y="2991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4166" y="0"/>
                  </a:moveTo>
                  <a:lnTo>
                    <a:pt x="14166" y="16755"/>
                  </a:lnTo>
                  <a:lnTo>
                    <a:pt x="14141" y="16926"/>
                  </a:lnTo>
                  <a:lnTo>
                    <a:pt x="14093" y="17072"/>
                  </a:lnTo>
                  <a:lnTo>
                    <a:pt x="14044" y="17194"/>
                  </a:lnTo>
                  <a:lnTo>
                    <a:pt x="13946" y="17341"/>
                  </a:lnTo>
                  <a:lnTo>
                    <a:pt x="13824" y="17438"/>
                  </a:lnTo>
                  <a:lnTo>
                    <a:pt x="13677" y="17512"/>
                  </a:lnTo>
                  <a:lnTo>
                    <a:pt x="13531" y="17561"/>
                  </a:lnTo>
                  <a:lnTo>
                    <a:pt x="13384" y="17585"/>
                  </a:lnTo>
                  <a:lnTo>
                    <a:pt x="0" y="17585"/>
                  </a:lnTo>
                  <a:lnTo>
                    <a:pt x="0" y="17731"/>
                  </a:lnTo>
                  <a:lnTo>
                    <a:pt x="25" y="17902"/>
                  </a:lnTo>
                  <a:lnTo>
                    <a:pt x="74" y="18049"/>
                  </a:lnTo>
                  <a:lnTo>
                    <a:pt x="123" y="18171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71"/>
                  </a:lnTo>
                  <a:lnTo>
                    <a:pt x="15069" y="18049"/>
                  </a:lnTo>
                  <a:lnTo>
                    <a:pt x="15118" y="17902"/>
                  </a:lnTo>
                  <a:lnTo>
                    <a:pt x="15143" y="17731"/>
                  </a:lnTo>
                  <a:lnTo>
                    <a:pt x="15143" y="733"/>
                  </a:lnTo>
                  <a:lnTo>
                    <a:pt x="15118" y="586"/>
                  </a:lnTo>
                  <a:lnTo>
                    <a:pt x="15069" y="440"/>
                  </a:lnTo>
                  <a:lnTo>
                    <a:pt x="15021" y="318"/>
                  </a:lnTo>
                  <a:lnTo>
                    <a:pt x="14923" y="196"/>
                  </a:lnTo>
                  <a:lnTo>
                    <a:pt x="14801" y="122"/>
                  </a:lnTo>
                  <a:lnTo>
                    <a:pt x="14654" y="49"/>
                  </a:lnTo>
                  <a:lnTo>
                    <a:pt x="14508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377;p38"/>
            <p:cNvSpPr/>
            <p:nvPr/>
          </p:nvSpPr>
          <p:spPr>
            <a:xfrm>
              <a:off x="633750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378;p38"/>
            <p:cNvSpPr/>
            <p:nvPr/>
          </p:nvSpPr>
          <p:spPr>
            <a:xfrm>
              <a:off x="716800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379;p38"/>
            <p:cNvSpPr/>
            <p:nvPr/>
          </p:nvSpPr>
          <p:spPr>
            <a:xfrm>
              <a:off x="799825" y="238125"/>
              <a:ext cx="29350" cy="63500"/>
            </a:xfrm>
            <a:custGeom>
              <a:avLst/>
              <a:gdLst/>
              <a:ahLst/>
              <a:cxnLst/>
              <a:rect l="l" t="t" r="r" b="b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8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8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3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380;p38"/>
            <p:cNvSpPr/>
            <p:nvPr/>
          </p:nvSpPr>
          <p:spPr>
            <a:xfrm>
              <a:off x="882875" y="238125"/>
              <a:ext cx="29325" cy="63500"/>
            </a:xfrm>
            <a:custGeom>
              <a:avLst/>
              <a:gdLst/>
              <a:ahLst/>
              <a:cxnLst/>
              <a:rect l="l" t="t" r="r" b="b"/>
              <a:pathLst>
                <a:path w="1173" h="2540" extrusionOk="0">
                  <a:moveTo>
                    <a:pt x="391" y="0"/>
                  </a:moveTo>
                  <a:lnTo>
                    <a:pt x="294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4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381;p38"/>
            <p:cNvSpPr/>
            <p:nvPr/>
          </p:nvSpPr>
          <p:spPr>
            <a:xfrm>
              <a:off x="584925" y="26132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2540" y="171"/>
                  </a:moveTo>
                  <a:lnTo>
                    <a:pt x="2711" y="195"/>
                  </a:lnTo>
                  <a:lnTo>
                    <a:pt x="2882" y="244"/>
                  </a:lnTo>
                  <a:lnTo>
                    <a:pt x="3053" y="318"/>
                  </a:lnTo>
                  <a:lnTo>
                    <a:pt x="3175" y="440"/>
                  </a:lnTo>
                  <a:lnTo>
                    <a:pt x="3297" y="562"/>
                  </a:lnTo>
                  <a:lnTo>
                    <a:pt x="3370" y="733"/>
                  </a:lnTo>
                  <a:lnTo>
                    <a:pt x="3419" y="904"/>
                  </a:lnTo>
                  <a:lnTo>
                    <a:pt x="3444" y="1075"/>
                  </a:lnTo>
                  <a:lnTo>
                    <a:pt x="3419" y="1246"/>
                  </a:lnTo>
                  <a:lnTo>
                    <a:pt x="3370" y="1417"/>
                  </a:lnTo>
                  <a:lnTo>
                    <a:pt x="3297" y="1588"/>
                  </a:lnTo>
                  <a:lnTo>
                    <a:pt x="3175" y="1710"/>
                  </a:lnTo>
                  <a:lnTo>
                    <a:pt x="3053" y="1832"/>
                  </a:lnTo>
                  <a:lnTo>
                    <a:pt x="2882" y="1905"/>
                  </a:lnTo>
                  <a:lnTo>
                    <a:pt x="2711" y="1954"/>
                  </a:lnTo>
                  <a:lnTo>
                    <a:pt x="2540" y="1978"/>
                  </a:lnTo>
                  <a:lnTo>
                    <a:pt x="2369" y="1954"/>
                  </a:lnTo>
                  <a:lnTo>
                    <a:pt x="2198" y="1905"/>
                  </a:lnTo>
                  <a:lnTo>
                    <a:pt x="2027" y="1832"/>
                  </a:lnTo>
                  <a:lnTo>
                    <a:pt x="1905" y="1710"/>
                  </a:lnTo>
                  <a:lnTo>
                    <a:pt x="1783" y="1588"/>
                  </a:lnTo>
                  <a:lnTo>
                    <a:pt x="1710" y="1417"/>
                  </a:lnTo>
                  <a:lnTo>
                    <a:pt x="1661" y="1246"/>
                  </a:lnTo>
                  <a:lnTo>
                    <a:pt x="1636" y="1075"/>
                  </a:lnTo>
                  <a:lnTo>
                    <a:pt x="1661" y="904"/>
                  </a:lnTo>
                  <a:lnTo>
                    <a:pt x="1710" y="733"/>
                  </a:lnTo>
                  <a:lnTo>
                    <a:pt x="1783" y="562"/>
                  </a:lnTo>
                  <a:lnTo>
                    <a:pt x="1905" y="440"/>
                  </a:lnTo>
                  <a:lnTo>
                    <a:pt x="2027" y="318"/>
                  </a:lnTo>
                  <a:lnTo>
                    <a:pt x="2198" y="244"/>
                  </a:lnTo>
                  <a:lnTo>
                    <a:pt x="2369" y="195"/>
                  </a:lnTo>
                  <a:lnTo>
                    <a:pt x="2540" y="171"/>
                  </a:lnTo>
                  <a:close/>
                  <a:moveTo>
                    <a:pt x="5862" y="171"/>
                  </a:moveTo>
                  <a:lnTo>
                    <a:pt x="6033" y="195"/>
                  </a:lnTo>
                  <a:lnTo>
                    <a:pt x="6204" y="244"/>
                  </a:lnTo>
                  <a:lnTo>
                    <a:pt x="6374" y="318"/>
                  </a:lnTo>
                  <a:lnTo>
                    <a:pt x="6497" y="440"/>
                  </a:lnTo>
                  <a:lnTo>
                    <a:pt x="6619" y="562"/>
                  </a:lnTo>
                  <a:lnTo>
                    <a:pt x="6692" y="733"/>
                  </a:lnTo>
                  <a:lnTo>
                    <a:pt x="6741" y="904"/>
                  </a:lnTo>
                  <a:lnTo>
                    <a:pt x="6765" y="1075"/>
                  </a:lnTo>
                  <a:lnTo>
                    <a:pt x="6741" y="1246"/>
                  </a:lnTo>
                  <a:lnTo>
                    <a:pt x="6692" y="1417"/>
                  </a:lnTo>
                  <a:lnTo>
                    <a:pt x="6619" y="1588"/>
                  </a:lnTo>
                  <a:lnTo>
                    <a:pt x="6497" y="1710"/>
                  </a:lnTo>
                  <a:lnTo>
                    <a:pt x="6374" y="1832"/>
                  </a:lnTo>
                  <a:lnTo>
                    <a:pt x="6204" y="1905"/>
                  </a:lnTo>
                  <a:lnTo>
                    <a:pt x="6033" y="1954"/>
                  </a:lnTo>
                  <a:lnTo>
                    <a:pt x="5862" y="1978"/>
                  </a:lnTo>
                  <a:lnTo>
                    <a:pt x="5691" y="1954"/>
                  </a:lnTo>
                  <a:lnTo>
                    <a:pt x="5520" y="1905"/>
                  </a:lnTo>
                  <a:lnTo>
                    <a:pt x="5349" y="1832"/>
                  </a:lnTo>
                  <a:lnTo>
                    <a:pt x="5227" y="1710"/>
                  </a:lnTo>
                  <a:lnTo>
                    <a:pt x="5104" y="1588"/>
                  </a:lnTo>
                  <a:lnTo>
                    <a:pt x="5031" y="1417"/>
                  </a:lnTo>
                  <a:lnTo>
                    <a:pt x="4982" y="1246"/>
                  </a:lnTo>
                  <a:lnTo>
                    <a:pt x="4958" y="1075"/>
                  </a:lnTo>
                  <a:lnTo>
                    <a:pt x="4982" y="904"/>
                  </a:lnTo>
                  <a:lnTo>
                    <a:pt x="5031" y="733"/>
                  </a:lnTo>
                  <a:lnTo>
                    <a:pt x="5104" y="562"/>
                  </a:lnTo>
                  <a:lnTo>
                    <a:pt x="5227" y="440"/>
                  </a:lnTo>
                  <a:lnTo>
                    <a:pt x="5349" y="318"/>
                  </a:lnTo>
                  <a:lnTo>
                    <a:pt x="5520" y="244"/>
                  </a:lnTo>
                  <a:lnTo>
                    <a:pt x="5691" y="195"/>
                  </a:lnTo>
                  <a:lnTo>
                    <a:pt x="5862" y="171"/>
                  </a:lnTo>
                  <a:close/>
                  <a:moveTo>
                    <a:pt x="9183" y="171"/>
                  </a:moveTo>
                  <a:lnTo>
                    <a:pt x="9354" y="195"/>
                  </a:lnTo>
                  <a:lnTo>
                    <a:pt x="9525" y="244"/>
                  </a:lnTo>
                  <a:lnTo>
                    <a:pt x="9696" y="318"/>
                  </a:lnTo>
                  <a:lnTo>
                    <a:pt x="9818" y="440"/>
                  </a:lnTo>
                  <a:lnTo>
                    <a:pt x="9940" y="562"/>
                  </a:lnTo>
                  <a:lnTo>
                    <a:pt x="10014" y="733"/>
                  </a:lnTo>
                  <a:lnTo>
                    <a:pt x="10062" y="904"/>
                  </a:lnTo>
                  <a:lnTo>
                    <a:pt x="10087" y="1075"/>
                  </a:lnTo>
                  <a:lnTo>
                    <a:pt x="10062" y="1246"/>
                  </a:lnTo>
                  <a:lnTo>
                    <a:pt x="10014" y="1417"/>
                  </a:lnTo>
                  <a:lnTo>
                    <a:pt x="9940" y="1588"/>
                  </a:lnTo>
                  <a:lnTo>
                    <a:pt x="9818" y="1710"/>
                  </a:lnTo>
                  <a:lnTo>
                    <a:pt x="9696" y="1832"/>
                  </a:lnTo>
                  <a:lnTo>
                    <a:pt x="9525" y="1905"/>
                  </a:lnTo>
                  <a:lnTo>
                    <a:pt x="9354" y="1954"/>
                  </a:lnTo>
                  <a:lnTo>
                    <a:pt x="9183" y="1978"/>
                  </a:lnTo>
                  <a:lnTo>
                    <a:pt x="9012" y="1954"/>
                  </a:lnTo>
                  <a:lnTo>
                    <a:pt x="8841" y="1905"/>
                  </a:lnTo>
                  <a:lnTo>
                    <a:pt x="8670" y="1832"/>
                  </a:lnTo>
                  <a:lnTo>
                    <a:pt x="8548" y="1710"/>
                  </a:lnTo>
                  <a:lnTo>
                    <a:pt x="8426" y="1588"/>
                  </a:lnTo>
                  <a:lnTo>
                    <a:pt x="8353" y="1417"/>
                  </a:lnTo>
                  <a:lnTo>
                    <a:pt x="8304" y="1246"/>
                  </a:lnTo>
                  <a:lnTo>
                    <a:pt x="8279" y="1075"/>
                  </a:lnTo>
                  <a:lnTo>
                    <a:pt x="8304" y="904"/>
                  </a:lnTo>
                  <a:lnTo>
                    <a:pt x="8353" y="733"/>
                  </a:lnTo>
                  <a:lnTo>
                    <a:pt x="8426" y="562"/>
                  </a:lnTo>
                  <a:lnTo>
                    <a:pt x="8548" y="440"/>
                  </a:lnTo>
                  <a:lnTo>
                    <a:pt x="8670" y="318"/>
                  </a:lnTo>
                  <a:lnTo>
                    <a:pt x="8841" y="244"/>
                  </a:lnTo>
                  <a:lnTo>
                    <a:pt x="9012" y="195"/>
                  </a:lnTo>
                  <a:lnTo>
                    <a:pt x="9183" y="171"/>
                  </a:lnTo>
                  <a:close/>
                  <a:moveTo>
                    <a:pt x="12505" y="171"/>
                  </a:moveTo>
                  <a:lnTo>
                    <a:pt x="12676" y="195"/>
                  </a:lnTo>
                  <a:lnTo>
                    <a:pt x="12847" y="244"/>
                  </a:lnTo>
                  <a:lnTo>
                    <a:pt x="13018" y="318"/>
                  </a:lnTo>
                  <a:lnTo>
                    <a:pt x="13140" y="440"/>
                  </a:lnTo>
                  <a:lnTo>
                    <a:pt x="13262" y="562"/>
                  </a:lnTo>
                  <a:lnTo>
                    <a:pt x="13335" y="733"/>
                  </a:lnTo>
                  <a:lnTo>
                    <a:pt x="13384" y="904"/>
                  </a:lnTo>
                  <a:lnTo>
                    <a:pt x="13408" y="1075"/>
                  </a:lnTo>
                  <a:lnTo>
                    <a:pt x="13384" y="1246"/>
                  </a:lnTo>
                  <a:lnTo>
                    <a:pt x="13335" y="1417"/>
                  </a:lnTo>
                  <a:lnTo>
                    <a:pt x="13262" y="1588"/>
                  </a:lnTo>
                  <a:lnTo>
                    <a:pt x="13140" y="1710"/>
                  </a:lnTo>
                  <a:lnTo>
                    <a:pt x="13018" y="1832"/>
                  </a:lnTo>
                  <a:lnTo>
                    <a:pt x="12847" y="1905"/>
                  </a:lnTo>
                  <a:lnTo>
                    <a:pt x="12676" y="1954"/>
                  </a:lnTo>
                  <a:lnTo>
                    <a:pt x="12505" y="1978"/>
                  </a:lnTo>
                  <a:lnTo>
                    <a:pt x="12334" y="1954"/>
                  </a:lnTo>
                  <a:lnTo>
                    <a:pt x="12163" y="1905"/>
                  </a:lnTo>
                  <a:lnTo>
                    <a:pt x="11992" y="1832"/>
                  </a:lnTo>
                  <a:lnTo>
                    <a:pt x="11870" y="1710"/>
                  </a:lnTo>
                  <a:lnTo>
                    <a:pt x="11748" y="1588"/>
                  </a:lnTo>
                  <a:lnTo>
                    <a:pt x="11674" y="1417"/>
                  </a:lnTo>
                  <a:lnTo>
                    <a:pt x="11625" y="1246"/>
                  </a:lnTo>
                  <a:lnTo>
                    <a:pt x="11601" y="1075"/>
                  </a:lnTo>
                  <a:lnTo>
                    <a:pt x="11625" y="904"/>
                  </a:lnTo>
                  <a:lnTo>
                    <a:pt x="11674" y="733"/>
                  </a:lnTo>
                  <a:lnTo>
                    <a:pt x="11748" y="562"/>
                  </a:lnTo>
                  <a:lnTo>
                    <a:pt x="11870" y="440"/>
                  </a:lnTo>
                  <a:lnTo>
                    <a:pt x="11992" y="318"/>
                  </a:lnTo>
                  <a:lnTo>
                    <a:pt x="12163" y="244"/>
                  </a:lnTo>
                  <a:lnTo>
                    <a:pt x="12334" y="195"/>
                  </a:lnTo>
                  <a:lnTo>
                    <a:pt x="12505" y="171"/>
                  </a:lnTo>
                  <a:close/>
                  <a:moveTo>
                    <a:pt x="13091" y="5520"/>
                  </a:moveTo>
                  <a:lnTo>
                    <a:pt x="13189" y="5544"/>
                  </a:lnTo>
                  <a:lnTo>
                    <a:pt x="13262" y="5593"/>
                  </a:lnTo>
                  <a:lnTo>
                    <a:pt x="13311" y="5666"/>
                  </a:lnTo>
                  <a:lnTo>
                    <a:pt x="13335" y="5764"/>
                  </a:lnTo>
                  <a:lnTo>
                    <a:pt x="13311" y="5862"/>
                  </a:lnTo>
                  <a:lnTo>
                    <a:pt x="13262" y="5935"/>
                  </a:lnTo>
                  <a:lnTo>
                    <a:pt x="13189" y="5984"/>
                  </a:lnTo>
                  <a:lnTo>
                    <a:pt x="13091" y="6008"/>
                  </a:lnTo>
                  <a:lnTo>
                    <a:pt x="1954" y="6008"/>
                  </a:lnTo>
                  <a:lnTo>
                    <a:pt x="1856" y="5984"/>
                  </a:lnTo>
                  <a:lnTo>
                    <a:pt x="1783" y="5935"/>
                  </a:lnTo>
                  <a:lnTo>
                    <a:pt x="1734" y="5862"/>
                  </a:lnTo>
                  <a:lnTo>
                    <a:pt x="1710" y="5764"/>
                  </a:lnTo>
                  <a:lnTo>
                    <a:pt x="1734" y="5666"/>
                  </a:lnTo>
                  <a:lnTo>
                    <a:pt x="1783" y="5593"/>
                  </a:lnTo>
                  <a:lnTo>
                    <a:pt x="1856" y="5544"/>
                  </a:lnTo>
                  <a:lnTo>
                    <a:pt x="1954" y="5520"/>
                  </a:lnTo>
                  <a:close/>
                  <a:moveTo>
                    <a:pt x="13189" y="7840"/>
                  </a:moveTo>
                  <a:lnTo>
                    <a:pt x="13262" y="7913"/>
                  </a:lnTo>
                  <a:lnTo>
                    <a:pt x="13311" y="7986"/>
                  </a:lnTo>
                  <a:lnTo>
                    <a:pt x="13335" y="8084"/>
                  </a:lnTo>
                  <a:lnTo>
                    <a:pt x="13311" y="8182"/>
                  </a:lnTo>
                  <a:lnTo>
                    <a:pt x="13262" y="8255"/>
                  </a:lnTo>
                  <a:lnTo>
                    <a:pt x="13189" y="8304"/>
                  </a:lnTo>
                  <a:lnTo>
                    <a:pt x="13091" y="8328"/>
                  </a:lnTo>
                  <a:lnTo>
                    <a:pt x="1954" y="8328"/>
                  </a:lnTo>
                  <a:lnTo>
                    <a:pt x="1856" y="8304"/>
                  </a:lnTo>
                  <a:lnTo>
                    <a:pt x="1783" y="8255"/>
                  </a:lnTo>
                  <a:lnTo>
                    <a:pt x="1734" y="8182"/>
                  </a:lnTo>
                  <a:lnTo>
                    <a:pt x="1710" y="8084"/>
                  </a:lnTo>
                  <a:lnTo>
                    <a:pt x="1734" y="7986"/>
                  </a:lnTo>
                  <a:lnTo>
                    <a:pt x="1783" y="7913"/>
                  </a:lnTo>
                  <a:lnTo>
                    <a:pt x="1856" y="7840"/>
                  </a:lnTo>
                  <a:close/>
                  <a:moveTo>
                    <a:pt x="13091" y="10136"/>
                  </a:moveTo>
                  <a:lnTo>
                    <a:pt x="13189" y="10160"/>
                  </a:lnTo>
                  <a:lnTo>
                    <a:pt x="13262" y="10209"/>
                  </a:lnTo>
                  <a:lnTo>
                    <a:pt x="13311" y="10282"/>
                  </a:lnTo>
                  <a:lnTo>
                    <a:pt x="13335" y="10380"/>
                  </a:lnTo>
                  <a:lnTo>
                    <a:pt x="13311" y="10478"/>
                  </a:lnTo>
                  <a:lnTo>
                    <a:pt x="13262" y="10551"/>
                  </a:lnTo>
                  <a:lnTo>
                    <a:pt x="13189" y="10600"/>
                  </a:lnTo>
                  <a:lnTo>
                    <a:pt x="13091" y="10624"/>
                  </a:lnTo>
                  <a:lnTo>
                    <a:pt x="1954" y="10624"/>
                  </a:lnTo>
                  <a:lnTo>
                    <a:pt x="1856" y="10600"/>
                  </a:lnTo>
                  <a:lnTo>
                    <a:pt x="1783" y="10551"/>
                  </a:lnTo>
                  <a:lnTo>
                    <a:pt x="1734" y="10478"/>
                  </a:lnTo>
                  <a:lnTo>
                    <a:pt x="1710" y="10380"/>
                  </a:lnTo>
                  <a:lnTo>
                    <a:pt x="1734" y="10282"/>
                  </a:lnTo>
                  <a:lnTo>
                    <a:pt x="1783" y="10209"/>
                  </a:lnTo>
                  <a:lnTo>
                    <a:pt x="1856" y="10160"/>
                  </a:lnTo>
                  <a:lnTo>
                    <a:pt x="1954" y="10136"/>
                  </a:lnTo>
                  <a:close/>
                  <a:moveTo>
                    <a:pt x="8206" y="12456"/>
                  </a:moveTo>
                  <a:lnTo>
                    <a:pt x="8304" y="12480"/>
                  </a:lnTo>
                  <a:lnTo>
                    <a:pt x="8377" y="12529"/>
                  </a:lnTo>
                  <a:lnTo>
                    <a:pt x="8426" y="12602"/>
                  </a:lnTo>
                  <a:lnTo>
                    <a:pt x="8450" y="12700"/>
                  </a:lnTo>
                  <a:lnTo>
                    <a:pt x="8426" y="12798"/>
                  </a:lnTo>
                  <a:lnTo>
                    <a:pt x="8377" y="12871"/>
                  </a:lnTo>
                  <a:lnTo>
                    <a:pt x="8304" y="12920"/>
                  </a:lnTo>
                  <a:lnTo>
                    <a:pt x="8206" y="12944"/>
                  </a:lnTo>
                  <a:lnTo>
                    <a:pt x="1954" y="12944"/>
                  </a:lnTo>
                  <a:lnTo>
                    <a:pt x="1856" y="12920"/>
                  </a:lnTo>
                  <a:lnTo>
                    <a:pt x="1783" y="12871"/>
                  </a:lnTo>
                  <a:lnTo>
                    <a:pt x="1734" y="12798"/>
                  </a:lnTo>
                  <a:lnTo>
                    <a:pt x="1710" y="12700"/>
                  </a:lnTo>
                  <a:lnTo>
                    <a:pt x="1734" y="12602"/>
                  </a:lnTo>
                  <a:lnTo>
                    <a:pt x="1783" y="12529"/>
                  </a:lnTo>
                  <a:lnTo>
                    <a:pt x="1856" y="12480"/>
                  </a:lnTo>
                  <a:lnTo>
                    <a:pt x="1954" y="12456"/>
                  </a:lnTo>
                  <a:close/>
                  <a:moveTo>
                    <a:pt x="782" y="0"/>
                  </a:moveTo>
                  <a:lnTo>
                    <a:pt x="635" y="25"/>
                  </a:lnTo>
                  <a:lnTo>
                    <a:pt x="489" y="73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2"/>
                  </a:lnTo>
                  <a:lnTo>
                    <a:pt x="73" y="489"/>
                  </a:lnTo>
                  <a:lnTo>
                    <a:pt x="24" y="635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4" y="17927"/>
                  </a:lnTo>
                  <a:lnTo>
                    <a:pt x="73" y="18073"/>
                  </a:lnTo>
                  <a:lnTo>
                    <a:pt x="122" y="18220"/>
                  </a:lnTo>
                  <a:lnTo>
                    <a:pt x="220" y="18342"/>
                  </a:lnTo>
                  <a:lnTo>
                    <a:pt x="342" y="18440"/>
                  </a:lnTo>
                  <a:lnTo>
                    <a:pt x="489" y="18488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7"/>
                  </a:lnTo>
                  <a:lnTo>
                    <a:pt x="14654" y="18488"/>
                  </a:lnTo>
                  <a:lnTo>
                    <a:pt x="14800" y="18440"/>
                  </a:lnTo>
                  <a:lnTo>
                    <a:pt x="14923" y="18342"/>
                  </a:lnTo>
                  <a:lnTo>
                    <a:pt x="15020" y="18220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2" y="17780"/>
                  </a:lnTo>
                  <a:lnTo>
                    <a:pt x="15142" y="782"/>
                  </a:lnTo>
                  <a:lnTo>
                    <a:pt x="15118" y="635"/>
                  </a:lnTo>
                  <a:lnTo>
                    <a:pt x="15069" y="489"/>
                  </a:lnTo>
                  <a:lnTo>
                    <a:pt x="15020" y="342"/>
                  </a:lnTo>
                  <a:lnTo>
                    <a:pt x="14923" y="220"/>
                  </a:lnTo>
                  <a:lnTo>
                    <a:pt x="14800" y="122"/>
                  </a:lnTo>
                  <a:lnTo>
                    <a:pt x="14654" y="73"/>
                  </a:lnTo>
                  <a:lnTo>
                    <a:pt x="14507" y="25"/>
                  </a:lnTo>
                  <a:lnTo>
                    <a:pt x="143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0" name="Google Shape;522;p38"/>
          <p:cNvGrpSpPr/>
          <p:nvPr/>
        </p:nvGrpSpPr>
        <p:grpSpPr>
          <a:xfrm>
            <a:off x="3318143" y="1561066"/>
            <a:ext cx="461769" cy="362612"/>
            <a:chOff x="2583325" y="2972875"/>
            <a:chExt cx="462850" cy="4457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1" name="Google Shape;523;p38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524;p38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3" name="Google Shape;432;p38"/>
          <p:cNvGrpSpPr/>
          <p:nvPr/>
        </p:nvGrpSpPr>
        <p:grpSpPr>
          <a:xfrm>
            <a:off x="3347864" y="2427734"/>
            <a:ext cx="406298" cy="338197"/>
            <a:chOff x="1926350" y="995225"/>
            <a:chExt cx="428650" cy="35660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4" name="Google Shape;433;p38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434;p38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435;p38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436;p38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08" name="Google Shape;550;p38"/>
          <p:cNvGrpSpPr/>
          <p:nvPr/>
        </p:nvGrpSpPr>
        <p:grpSpPr>
          <a:xfrm>
            <a:off x="3347864" y="3147814"/>
            <a:ext cx="406016" cy="349212"/>
            <a:chOff x="2599825" y="3689700"/>
            <a:chExt cx="429850" cy="3602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09" name="Google Shape;551;p38"/>
            <p:cNvSpPr/>
            <p:nvPr/>
          </p:nvSpPr>
          <p:spPr>
            <a:xfrm>
              <a:off x="2599825" y="3689700"/>
              <a:ext cx="429850" cy="169150"/>
            </a:xfrm>
            <a:custGeom>
              <a:avLst/>
              <a:gdLst/>
              <a:ahLst/>
              <a:cxnLst/>
              <a:rect l="l" t="t" r="r" b="b"/>
              <a:pathLst>
                <a:path w="17194" h="6766" extrusionOk="0">
                  <a:moveTo>
                    <a:pt x="10160" y="978"/>
                  </a:moveTo>
                  <a:lnTo>
                    <a:pt x="10258" y="1002"/>
                  </a:lnTo>
                  <a:lnTo>
                    <a:pt x="10355" y="1026"/>
                  </a:lnTo>
                  <a:lnTo>
                    <a:pt x="10429" y="1075"/>
                  </a:lnTo>
                  <a:lnTo>
                    <a:pt x="10502" y="1124"/>
                  </a:lnTo>
                  <a:lnTo>
                    <a:pt x="10575" y="1197"/>
                  </a:lnTo>
                  <a:lnTo>
                    <a:pt x="10600" y="1295"/>
                  </a:lnTo>
                  <a:lnTo>
                    <a:pt x="10649" y="1368"/>
                  </a:lnTo>
                  <a:lnTo>
                    <a:pt x="10649" y="1466"/>
                  </a:lnTo>
                  <a:lnTo>
                    <a:pt x="10649" y="1881"/>
                  </a:lnTo>
                  <a:lnTo>
                    <a:pt x="6545" y="1881"/>
                  </a:lnTo>
                  <a:lnTo>
                    <a:pt x="6545" y="1466"/>
                  </a:lnTo>
                  <a:lnTo>
                    <a:pt x="6545" y="1368"/>
                  </a:lnTo>
                  <a:lnTo>
                    <a:pt x="6594" y="1295"/>
                  </a:lnTo>
                  <a:lnTo>
                    <a:pt x="6619" y="1197"/>
                  </a:lnTo>
                  <a:lnTo>
                    <a:pt x="6692" y="1124"/>
                  </a:lnTo>
                  <a:lnTo>
                    <a:pt x="6765" y="1075"/>
                  </a:lnTo>
                  <a:lnTo>
                    <a:pt x="6839" y="1026"/>
                  </a:lnTo>
                  <a:lnTo>
                    <a:pt x="6936" y="1002"/>
                  </a:lnTo>
                  <a:lnTo>
                    <a:pt x="7034" y="978"/>
                  </a:lnTo>
                  <a:close/>
                  <a:moveTo>
                    <a:pt x="7034" y="1"/>
                  </a:moveTo>
                  <a:lnTo>
                    <a:pt x="6887" y="25"/>
                  </a:lnTo>
                  <a:lnTo>
                    <a:pt x="6741" y="50"/>
                  </a:lnTo>
                  <a:lnTo>
                    <a:pt x="6472" y="123"/>
                  </a:lnTo>
                  <a:lnTo>
                    <a:pt x="6204" y="269"/>
                  </a:lnTo>
                  <a:lnTo>
                    <a:pt x="6008" y="440"/>
                  </a:lnTo>
                  <a:lnTo>
                    <a:pt x="5813" y="660"/>
                  </a:lnTo>
                  <a:lnTo>
                    <a:pt x="5691" y="904"/>
                  </a:lnTo>
                  <a:lnTo>
                    <a:pt x="5593" y="1173"/>
                  </a:lnTo>
                  <a:lnTo>
                    <a:pt x="5569" y="1320"/>
                  </a:lnTo>
                  <a:lnTo>
                    <a:pt x="5569" y="1466"/>
                  </a:lnTo>
                  <a:lnTo>
                    <a:pt x="5569" y="1881"/>
                  </a:lnTo>
                  <a:lnTo>
                    <a:pt x="391" y="1881"/>
                  </a:lnTo>
                  <a:lnTo>
                    <a:pt x="293" y="1906"/>
                  </a:lnTo>
                  <a:lnTo>
                    <a:pt x="220" y="1955"/>
                  </a:lnTo>
                  <a:lnTo>
                    <a:pt x="147" y="2028"/>
                  </a:lnTo>
                  <a:lnTo>
                    <a:pt x="73" y="2077"/>
                  </a:lnTo>
                  <a:lnTo>
                    <a:pt x="49" y="2174"/>
                  </a:lnTo>
                  <a:lnTo>
                    <a:pt x="0" y="2272"/>
                  </a:lnTo>
                  <a:lnTo>
                    <a:pt x="0" y="2370"/>
                  </a:lnTo>
                  <a:lnTo>
                    <a:pt x="0" y="5789"/>
                  </a:lnTo>
                  <a:lnTo>
                    <a:pt x="24" y="5984"/>
                  </a:lnTo>
                  <a:lnTo>
                    <a:pt x="73" y="6155"/>
                  </a:lnTo>
                  <a:lnTo>
                    <a:pt x="171" y="6326"/>
                  </a:lnTo>
                  <a:lnTo>
                    <a:pt x="293" y="6473"/>
                  </a:lnTo>
                  <a:lnTo>
                    <a:pt x="440" y="6595"/>
                  </a:lnTo>
                  <a:lnTo>
                    <a:pt x="586" y="6693"/>
                  </a:lnTo>
                  <a:lnTo>
                    <a:pt x="782" y="6741"/>
                  </a:lnTo>
                  <a:lnTo>
                    <a:pt x="977" y="6766"/>
                  </a:lnTo>
                  <a:lnTo>
                    <a:pt x="7742" y="6766"/>
                  </a:lnTo>
                  <a:lnTo>
                    <a:pt x="7742" y="6155"/>
                  </a:lnTo>
                  <a:lnTo>
                    <a:pt x="7767" y="6058"/>
                  </a:lnTo>
                  <a:lnTo>
                    <a:pt x="7791" y="5984"/>
                  </a:lnTo>
                  <a:lnTo>
                    <a:pt x="7840" y="5887"/>
                  </a:lnTo>
                  <a:lnTo>
                    <a:pt x="7889" y="5813"/>
                  </a:lnTo>
                  <a:lnTo>
                    <a:pt x="7962" y="5765"/>
                  </a:lnTo>
                  <a:lnTo>
                    <a:pt x="8060" y="5716"/>
                  </a:lnTo>
                  <a:lnTo>
                    <a:pt x="8133" y="5691"/>
                  </a:lnTo>
                  <a:lnTo>
                    <a:pt x="8231" y="5667"/>
                  </a:lnTo>
                  <a:lnTo>
                    <a:pt x="8963" y="5667"/>
                  </a:lnTo>
                  <a:lnTo>
                    <a:pt x="9061" y="5691"/>
                  </a:lnTo>
                  <a:lnTo>
                    <a:pt x="9134" y="5716"/>
                  </a:lnTo>
                  <a:lnTo>
                    <a:pt x="9232" y="5765"/>
                  </a:lnTo>
                  <a:lnTo>
                    <a:pt x="9305" y="5813"/>
                  </a:lnTo>
                  <a:lnTo>
                    <a:pt x="9354" y="5887"/>
                  </a:lnTo>
                  <a:lnTo>
                    <a:pt x="9403" y="5984"/>
                  </a:lnTo>
                  <a:lnTo>
                    <a:pt x="9427" y="6058"/>
                  </a:lnTo>
                  <a:lnTo>
                    <a:pt x="9452" y="6155"/>
                  </a:lnTo>
                  <a:lnTo>
                    <a:pt x="9452" y="6766"/>
                  </a:lnTo>
                  <a:lnTo>
                    <a:pt x="16217" y="6766"/>
                  </a:lnTo>
                  <a:lnTo>
                    <a:pt x="16412" y="6741"/>
                  </a:lnTo>
                  <a:lnTo>
                    <a:pt x="16608" y="6693"/>
                  </a:lnTo>
                  <a:lnTo>
                    <a:pt x="16754" y="6595"/>
                  </a:lnTo>
                  <a:lnTo>
                    <a:pt x="16901" y="6473"/>
                  </a:lnTo>
                  <a:lnTo>
                    <a:pt x="17023" y="6326"/>
                  </a:lnTo>
                  <a:lnTo>
                    <a:pt x="17121" y="6155"/>
                  </a:lnTo>
                  <a:lnTo>
                    <a:pt x="17169" y="5984"/>
                  </a:lnTo>
                  <a:lnTo>
                    <a:pt x="17194" y="5789"/>
                  </a:lnTo>
                  <a:lnTo>
                    <a:pt x="17194" y="2370"/>
                  </a:lnTo>
                  <a:lnTo>
                    <a:pt x="17194" y="2272"/>
                  </a:lnTo>
                  <a:lnTo>
                    <a:pt x="17145" y="2174"/>
                  </a:lnTo>
                  <a:lnTo>
                    <a:pt x="17121" y="2077"/>
                  </a:lnTo>
                  <a:lnTo>
                    <a:pt x="17047" y="2028"/>
                  </a:lnTo>
                  <a:lnTo>
                    <a:pt x="16974" y="1955"/>
                  </a:lnTo>
                  <a:lnTo>
                    <a:pt x="16901" y="1906"/>
                  </a:lnTo>
                  <a:lnTo>
                    <a:pt x="16803" y="1881"/>
                  </a:lnTo>
                  <a:lnTo>
                    <a:pt x="11625" y="1881"/>
                  </a:lnTo>
                  <a:lnTo>
                    <a:pt x="11625" y="1466"/>
                  </a:lnTo>
                  <a:lnTo>
                    <a:pt x="11625" y="1320"/>
                  </a:lnTo>
                  <a:lnTo>
                    <a:pt x="11601" y="1173"/>
                  </a:lnTo>
                  <a:lnTo>
                    <a:pt x="11503" y="904"/>
                  </a:lnTo>
                  <a:lnTo>
                    <a:pt x="11381" y="660"/>
                  </a:lnTo>
                  <a:lnTo>
                    <a:pt x="11186" y="440"/>
                  </a:lnTo>
                  <a:lnTo>
                    <a:pt x="10990" y="269"/>
                  </a:lnTo>
                  <a:lnTo>
                    <a:pt x="10722" y="123"/>
                  </a:lnTo>
                  <a:lnTo>
                    <a:pt x="10453" y="50"/>
                  </a:lnTo>
                  <a:lnTo>
                    <a:pt x="10307" y="25"/>
                  </a:lnTo>
                  <a:lnTo>
                    <a:pt x="10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552;p38"/>
            <p:cNvSpPr/>
            <p:nvPr/>
          </p:nvSpPr>
          <p:spPr>
            <a:xfrm>
              <a:off x="2599825" y="3861275"/>
              <a:ext cx="429850" cy="188700"/>
            </a:xfrm>
            <a:custGeom>
              <a:avLst/>
              <a:gdLst/>
              <a:ahLst/>
              <a:cxnLst/>
              <a:rect l="l" t="t" r="r" b="b"/>
              <a:pathLst>
                <a:path w="17194" h="7548" extrusionOk="0">
                  <a:moveTo>
                    <a:pt x="0" y="1"/>
                  </a:moveTo>
                  <a:lnTo>
                    <a:pt x="0" y="7059"/>
                  </a:lnTo>
                  <a:lnTo>
                    <a:pt x="0" y="7157"/>
                  </a:lnTo>
                  <a:lnTo>
                    <a:pt x="49" y="7230"/>
                  </a:lnTo>
                  <a:lnTo>
                    <a:pt x="73" y="7327"/>
                  </a:lnTo>
                  <a:lnTo>
                    <a:pt x="147" y="7401"/>
                  </a:lnTo>
                  <a:lnTo>
                    <a:pt x="220" y="7450"/>
                  </a:lnTo>
                  <a:lnTo>
                    <a:pt x="293" y="7498"/>
                  </a:lnTo>
                  <a:lnTo>
                    <a:pt x="391" y="7523"/>
                  </a:lnTo>
                  <a:lnTo>
                    <a:pt x="489" y="7547"/>
                  </a:lnTo>
                  <a:lnTo>
                    <a:pt x="16705" y="7547"/>
                  </a:lnTo>
                  <a:lnTo>
                    <a:pt x="16803" y="7523"/>
                  </a:lnTo>
                  <a:lnTo>
                    <a:pt x="16901" y="7498"/>
                  </a:lnTo>
                  <a:lnTo>
                    <a:pt x="16974" y="7450"/>
                  </a:lnTo>
                  <a:lnTo>
                    <a:pt x="17047" y="7401"/>
                  </a:lnTo>
                  <a:lnTo>
                    <a:pt x="17121" y="7327"/>
                  </a:lnTo>
                  <a:lnTo>
                    <a:pt x="17145" y="7230"/>
                  </a:lnTo>
                  <a:lnTo>
                    <a:pt x="17194" y="7157"/>
                  </a:lnTo>
                  <a:lnTo>
                    <a:pt x="17194" y="7059"/>
                  </a:lnTo>
                  <a:lnTo>
                    <a:pt x="17194" y="1"/>
                  </a:lnTo>
                  <a:lnTo>
                    <a:pt x="16974" y="172"/>
                  </a:lnTo>
                  <a:lnTo>
                    <a:pt x="16754" y="294"/>
                  </a:lnTo>
                  <a:lnTo>
                    <a:pt x="16486" y="367"/>
                  </a:lnTo>
                  <a:lnTo>
                    <a:pt x="16217" y="391"/>
                  </a:lnTo>
                  <a:lnTo>
                    <a:pt x="9452" y="391"/>
                  </a:lnTo>
                  <a:lnTo>
                    <a:pt x="9452" y="855"/>
                  </a:lnTo>
                  <a:lnTo>
                    <a:pt x="9427" y="953"/>
                  </a:lnTo>
                  <a:lnTo>
                    <a:pt x="9403" y="1051"/>
                  </a:lnTo>
                  <a:lnTo>
                    <a:pt x="9354" y="1148"/>
                  </a:lnTo>
                  <a:lnTo>
                    <a:pt x="9305" y="1197"/>
                  </a:lnTo>
                  <a:lnTo>
                    <a:pt x="9232" y="1271"/>
                  </a:lnTo>
                  <a:lnTo>
                    <a:pt x="9134" y="1319"/>
                  </a:lnTo>
                  <a:lnTo>
                    <a:pt x="9061" y="1344"/>
                  </a:lnTo>
                  <a:lnTo>
                    <a:pt x="8133" y="1344"/>
                  </a:lnTo>
                  <a:lnTo>
                    <a:pt x="8060" y="1319"/>
                  </a:lnTo>
                  <a:lnTo>
                    <a:pt x="7962" y="1271"/>
                  </a:lnTo>
                  <a:lnTo>
                    <a:pt x="7889" y="1197"/>
                  </a:lnTo>
                  <a:lnTo>
                    <a:pt x="7840" y="1148"/>
                  </a:lnTo>
                  <a:lnTo>
                    <a:pt x="7791" y="1051"/>
                  </a:lnTo>
                  <a:lnTo>
                    <a:pt x="7767" y="953"/>
                  </a:lnTo>
                  <a:lnTo>
                    <a:pt x="7742" y="855"/>
                  </a:lnTo>
                  <a:lnTo>
                    <a:pt x="7742" y="391"/>
                  </a:lnTo>
                  <a:lnTo>
                    <a:pt x="977" y="391"/>
                  </a:lnTo>
                  <a:lnTo>
                    <a:pt x="708" y="367"/>
                  </a:lnTo>
                  <a:lnTo>
                    <a:pt x="440" y="294"/>
                  </a:lnTo>
                  <a:lnTo>
                    <a:pt x="220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="" xmlns:p14="http://schemas.microsoft.com/office/powerpoint/2010/main" val="217091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01638" y="176647"/>
            <a:ext cx="6098754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Профориентационная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работа в школах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2" descr="https://sun9-40.userapi.com/s/v1/ig2/S8pqm7Fwqr8HNNItBD4eUY72HigJ187DbKn5vfYXlIwf-WOMVNK5isaoeW65F8MdQNj1tbKyIbdHAn4HCHGJJW_6.jpg?quality=95&amp;as=32x24,48x36,72x54,108x81,160x120,240x180,360x270,480x360,540x405,640x480,720x540,1080x810,1280x960,1440x1080,2560x1920&amp;from=bu&amp;u=ZXWJC1UPy6LZ2u0-207QpMLcM1-htHi4Hti4FdvOqV8&amp;cs=807x60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71550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s://sun9-55.userapi.com/s/v1/ig2/ikP3otP9dIZ659Lg_CKyDrcFBI2_wF5n6oSml-z_jCTuqtbieIo6arrZwkLdQOLuUw_VZ-zh2KBO-AAyts_luOcg.jpg?quality=95&amp;as=32x24,48x36,72x54,108x81,160x120,240x180,360x270,480x360,540x405,640x480,720x540,1080x810,1280x960,1440x1080,2560x1920&amp;from=bu&amp;u=9IDAU4Drk1DcbzWlZsc811atnv5SLubJUSftg9UqDZY&amp;cs=807x6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33" y="3003798"/>
            <a:ext cx="2865107" cy="2104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6" descr="https://sun9-71.userapi.com/impg/eTmEPh3t_opfdTou_Hdoxuw4tcKNpTk_kk4pKg/krlPGfNeyhM.jpg?size=1620x2160&amp;quality=95&amp;sign=d65da88959a6ac5dd636cb48d5bef04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56281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https://sun9-16.userapi.com/impg/TWJnTVYYnJIgz80b-T61qSBdRrLA_17i-oNDYw/L_IOFQcAJyQ.jpg?size=1620x2160&amp;quality=95&amp;sign=665063ae873f4e299cbd723cdf9c612c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26385"/>
            <a:ext cx="2110653" cy="28142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0" descr="https://sun9-51.userapi.com/impg/a078mU865V1FFsA-jsJIa4_2RLv63ouyWa-VmQ/PSbYy8m9HrY.jpg?size=1280x720&amp;quality=95&amp;sign=fb31aa7da82385b0d09671f22963d181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88" r="4767"/>
          <a:stretch/>
        </p:blipFill>
        <p:spPr bwMode="auto">
          <a:xfrm>
            <a:off x="4770611" y="3291830"/>
            <a:ext cx="3088963" cy="1665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9037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88233" y="98447"/>
            <a:ext cx="5004047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Трудоустройство подростков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251" r="15299"/>
          <a:stretch/>
        </p:blipFill>
        <p:spPr>
          <a:xfrm>
            <a:off x="467544" y="987574"/>
            <a:ext cx="4176464" cy="3888432"/>
          </a:xfrm>
          <a:prstGeom prst="rect">
            <a:avLst/>
          </a:prstGeom>
          <a:ln>
            <a:noFill/>
          </a:ln>
        </p:spPr>
      </p:pic>
      <p:pic>
        <p:nvPicPr>
          <p:cNvPr id="19" name="Picture 8" descr="https://sun9-74.userapi.com/impg/riPlyXGe-pFydbg7iT0b6PMY7N1EEzYr7AxWLA/qFo7yjgowAg.jpg?size=2560x1920&amp;quality=95&amp;sign=8458ed7d53a4b1ee931c866c469654d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28" y="3287924"/>
            <a:ext cx="2309873" cy="1588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sun9-35.userapi.com/s/v1/ig2/MzqBiqmkXDbqzpC6dIZwjUa-whEPvQxFDF9pj5HgiFWhidm40k_AwspeYxjA12WoXEIfPI4zoJMy1kerTkPDMjd6.jpg?quality=95&amp;as=32x24,48x36,72x54,108x81,160x120,240x181,360x271,480x361,540x406,640x482,720x542,1080x813,1280x963,1440x1084,2560x1927&amp;from=bu&amp;u=49m6T1HXxl2rE5iTAXN4-JwQrAD4MjwP69-8d6MeRgs&amp;cs=604x4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3718"/>
            <a:ext cx="2324681" cy="1588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sun9-44.userapi.com/impg/ruwDWcwduGFy2FkqSpcvEHPnMnuz2jyWWKHaEQ/o12I0H7QqX4.jpg?size=2560x1927&amp;quality=95&amp;sign=bd550238d307bd693b16e86788af6444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53" r="11672" b="4427"/>
          <a:stretch/>
        </p:blipFill>
        <p:spPr bwMode="auto">
          <a:xfrm>
            <a:off x="6588224" y="985895"/>
            <a:ext cx="2326505" cy="1598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15816" y="4578682"/>
            <a:ext cx="9179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2024г</a:t>
            </a:r>
            <a:r>
              <a:rPr lang="ru-RU" sz="2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84725" y="4589135"/>
            <a:ext cx="9179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2023г.</a:t>
            </a: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1740751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01638" y="176647"/>
            <a:ext cx="6098754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Проект «Моя первая профессия»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11710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 l="12730" t="17074" r="13015" b="23522"/>
          <a:stretch>
            <a:fillRect/>
          </a:stretch>
        </p:blipFill>
        <p:spPr bwMode="auto">
          <a:xfrm>
            <a:off x="251520" y="771550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651870"/>
            <a:ext cx="129614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Стрелка вправо 25"/>
          <p:cNvSpPr/>
          <p:nvPr/>
        </p:nvSpPr>
        <p:spPr>
          <a:xfrm>
            <a:off x="1763688" y="1203598"/>
            <a:ext cx="648072" cy="50405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1763688" y="2643758"/>
            <a:ext cx="648072" cy="50405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1763688" y="4083918"/>
            <a:ext cx="648072" cy="50405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843808" y="2427734"/>
            <a:ext cx="6048672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194B70"/>
                </a:solidFill>
              </a:rPr>
              <a:t>п</a:t>
            </a:r>
            <a:r>
              <a:rPr lang="ru-RU" b="1" dirty="0" smtClean="0">
                <a:solidFill>
                  <a:srgbClr val="194B70"/>
                </a:solidFill>
              </a:rPr>
              <a:t>овар, портной, парикмахер, </a:t>
            </a:r>
          </a:p>
          <a:p>
            <a:pPr algn="ctr"/>
            <a:r>
              <a:rPr lang="ru-RU" b="1" dirty="0" smtClean="0">
                <a:solidFill>
                  <a:srgbClr val="194B70"/>
                </a:solidFill>
              </a:rPr>
              <a:t>рабочий по комплексному обслуживанию зданий</a:t>
            </a:r>
            <a:endParaRPr lang="ru-RU" b="1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843808" y="915566"/>
            <a:ext cx="6048672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194B70"/>
                </a:solidFill>
              </a:rPr>
              <a:t>Консультант в области развития цифровой грамотности населения, делопроизводитель, оператор ЭВМ, социальный работник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843808" y="3867894"/>
            <a:ext cx="6048672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 smtClean="0">
                <a:solidFill>
                  <a:srgbClr val="194B70"/>
                </a:solidFill>
              </a:rPr>
              <a:t>Сортировщик-сдатчик металла, слесарь, по сборке металлоконструкций, кладовщик, </a:t>
            </a:r>
          </a:p>
          <a:p>
            <a:pPr algn="ctr"/>
            <a:r>
              <a:rPr lang="ru-RU" sz="1900" b="1" dirty="0" smtClean="0">
                <a:solidFill>
                  <a:srgbClr val="194B70"/>
                </a:solidFill>
              </a:rPr>
              <a:t>администратор, официант</a:t>
            </a:r>
          </a:p>
        </p:txBody>
      </p:sp>
    </p:spTree>
    <p:extLst>
      <p:ext uri="{BB962C8B-B14F-4D97-AF65-F5344CB8AC3E}">
        <p14:creationId xmlns="" xmlns:p14="http://schemas.microsoft.com/office/powerpoint/2010/main" val="3491861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95486"/>
            <a:ext cx="5616624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Педагогические кадры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44710381"/>
              </p:ext>
            </p:extLst>
          </p:nvPr>
        </p:nvGraphicFramePr>
        <p:xfrm>
          <a:off x="251520" y="898580"/>
          <a:ext cx="4536504" cy="383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41163235"/>
              </p:ext>
            </p:extLst>
          </p:nvPr>
        </p:nvGraphicFramePr>
        <p:xfrm>
          <a:off x="5076056" y="898580"/>
          <a:ext cx="3816424" cy="383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44208" y="915566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Количество аттестованных педагогов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915566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образования </a:t>
            </a:r>
          </a:p>
          <a:p>
            <a:pPr algn="ctr"/>
            <a:r>
              <a:rPr lang="ru-RU" sz="1400" b="1" dirty="0" smtClean="0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возраст педагогов</a:t>
            </a:r>
          </a:p>
        </p:txBody>
      </p:sp>
    </p:spTree>
    <p:extLst>
      <p:ext uri="{BB962C8B-B14F-4D97-AF65-F5344CB8AC3E}">
        <p14:creationId xmlns="" xmlns:p14="http://schemas.microsoft.com/office/powerpoint/2010/main" val="585982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23478"/>
            <a:ext cx="5904656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Работа с молодыми педагогами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46" name="Picture 6" descr="https://sun9-65.userapi.com/s/v1/ig2/JydfxxpExD2Ue_xkcda8pasAFSXnvGLjgajNjl3vQ6cLlIJmSE0c6G-tOG6efT6WHWVcn78B9CdTsjz99BwS1m64.jpg?quality=95&amp;as=32x25,48x37,72x56,108x84,160x125,240x187,360x281,480x375,540x422,640x500,720x562,1080x843,1280x999,1440x1124,2560x1999&amp;from=bu&amp;u=Pu-A_YrKht5AzBwJqKNj_9N0cz33IMWc4ujG_Kd0UuM&amp;cs=807x630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7024"/>
            <a:ext cx="4989991" cy="3894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26.userapi.com/impg/0ReVe5gwZIbDdK4HVaFiHwbmjOHVeUmrLdeRHg/844_p6h9k-g.jpg?size=1920x1920&amp;quality=95&amp;sign=95e112c494060407f9f463705d4927a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829" b="51102"/>
          <a:stretch/>
        </p:blipFill>
        <p:spPr bwMode="auto">
          <a:xfrm>
            <a:off x="5364088" y="837024"/>
            <a:ext cx="1889241" cy="18787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sun9-26.userapi.com/impg/0ReVe5gwZIbDdK4HVaFiHwbmjOHVeUmrLdeRHg/844_p6h9k-g.jpg?size=1920x1920&amp;quality=95&amp;sign=95e112c494060407f9f463705d4927a4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019" r="51190"/>
          <a:stretch/>
        </p:blipFill>
        <p:spPr bwMode="auto">
          <a:xfrm>
            <a:off x="7167191" y="2853247"/>
            <a:ext cx="1865697" cy="18722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sun9-25.userapi.com/impg/OblqPqdHHqMIQnyRFeBMk2HCbuf5ouukLg5-Ig/VxO7YR7Hebg.jpg?size=2160x2160&amp;quality=95&amp;sign=14c14f16e7763866aeb119d94907be0e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49" t="2223" r="7568" b="51102"/>
          <a:stretch/>
        </p:blipFill>
        <p:spPr bwMode="auto">
          <a:xfrm>
            <a:off x="7324489" y="1080381"/>
            <a:ext cx="1708399" cy="13920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sun9-2.userapi.com/s/v1/ig2/92JRYKiqb_s-UQxb3eUTgno9SoYaoHtvmOaWCaMoEIyHEkiElHUqfr65Id3YmVwFftgER1rWBUXgbBMsR_4NNQVR.jpg?quality=95&amp;as=32x32,48x48,72x72,108x108,160x160,240x240,360x360,480x480,540x540,640x640,720x720,1080x1080,1280x1280,1440x1440,2160x2160&amp;from=bu&amp;u=Zg8aIiXCEOkvAMV9TeUQI7wXz7lFbpBF7UluKo8KoMM&amp;cs=807x80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06" t="51020" r="37270" b="2404"/>
          <a:stretch/>
        </p:blipFill>
        <p:spPr bwMode="auto">
          <a:xfrm>
            <a:off x="5341000" y="3100456"/>
            <a:ext cx="1745974" cy="1377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85577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23478"/>
            <a:ext cx="5616624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Педагогические кадры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44" t="4787"/>
          <a:stretch/>
        </p:blipFill>
        <p:spPr>
          <a:xfrm>
            <a:off x="4644008" y="2034552"/>
            <a:ext cx="4252671" cy="298547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61800" y="843558"/>
            <a:ext cx="407019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94B7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Конкурсный отбор в номинациях </a:t>
            </a:r>
          </a:p>
          <a:p>
            <a:pPr algn="ctr"/>
            <a:r>
              <a:rPr lang="ru-RU" sz="1600" b="1" dirty="0" smtClean="0">
                <a:solidFill>
                  <a:srgbClr val="194B7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«Учитель </a:t>
            </a:r>
            <a:r>
              <a:rPr lang="ru-RU" sz="1600" b="1" dirty="0">
                <a:solidFill>
                  <a:srgbClr val="194B7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года», «Воспитатель года</a:t>
            </a:r>
            <a:r>
              <a:rPr lang="ru-RU" sz="1600" b="1" dirty="0" smtClean="0">
                <a:solidFill>
                  <a:srgbClr val="194B7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», «Педагог дополнительного образования»</a:t>
            </a:r>
            <a:endParaRPr lang="ru-RU" sz="1600" b="1" dirty="0">
              <a:solidFill>
                <a:srgbClr val="194B70"/>
              </a:solidFill>
              <a:latin typeface="+mj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1802" y="4188587"/>
            <a:ext cx="4070195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194B7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Конкурсы начинающих педагогов</a:t>
            </a:r>
          </a:p>
          <a:p>
            <a:pPr algn="ctr"/>
            <a:r>
              <a:rPr lang="ru-RU" sz="1600" b="1" dirty="0" smtClean="0">
                <a:solidFill>
                  <a:srgbClr val="194B70"/>
                </a:solidFill>
                <a:latin typeface="+mj-lt"/>
                <a:cs typeface="Times New Roman" panose="02020603050405020304" pitchFamily="18" charset="0"/>
              </a:rPr>
              <a:t>«Педагогический дебют»,</a:t>
            </a:r>
          </a:p>
          <a:p>
            <a:pPr algn="ctr"/>
            <a:r>
              <a:rPr lang="ru-RU" sz="1600" b="1" dirty="0" smtClean="0">
                <a:solidFill>
                  <a:srgbClr val="194B70"/>
                </a:solidFill>
                <a:latin typeface="+mj-lt"/>
                <a:cs typeface="Times New Roman" panose="02020603050405020304" pitchFamily="18" charset="0"/>
              </a:rPr>
              <a:t>«Первые шаги»</a:t>
            </a:r>
            <a:endParaRPr lang="ru-RU" sz="1600" b="1" dirty="0">
              <a:solidFill>
                <a:srgbClr val="194B70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89" y="843558"/>
            <a:ext cx="4476019" cy="29854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39335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43199" y="123478"/>
            <a:ext cx="6085185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Диссеминация педагогического опыта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76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6138"/>
            <a:ext cx="2807536" cy="2105652"/>
          </a:xfrm>
        </p:spPr>
      </p:pic>
      <p:pic>
        <p:nvPicPr>
          <p:cNvPr id="16" name="Объект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58385"/>
            <a:ext cx="2760116" cy="1904532"/>
          </a:xfrm>
          <a:prstGeom prst="rect">
            <a:avLst/>
          </a:prstGeom>
        </p:spPr>
      </p:pic>
      <p:pic>
        <p:nvPicPr>
          <p:cNvPr id="17" name="Объект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9714" y="822455"/>
            <a:ext cx="2812446" cy="2109335"/>
          </a:xfrm>
          <a:prstGeom prst="rect">
            <a:avLst/>
          </a:prstGeom>
        </p:spPr>
      </p:pic>
      <p:pic>
        <p:nvPicPr>
          <p:cNvPr id="18" name="Picture 4" descr="https://sun9-47.userapi.com/s/v1/ig2/1UAtMihgyD4pi1TTIOFKxdw6tGpPqguqf3F4wzWfuv_iahxVbtK-fOEOsfAl4xU2AAh3AlAfcj95FZRGDYUPdBKE.jpg?quality=95&amp;as=32x24,48x36,72x54,108x81,160x120,240x180,360x270,480x360,540x405,640x480,720x540,1080x810,1280x960,1440x1080,2560x1920&amp;from=bu&amp;u=I_nfkKpqfVOFGRFi0Uz1Vzi4-cAJiMk-bMpz4UAJvx0&amp;cs=604x45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34" y="822455"/>
            <a:ext cx="2812446" cy="21093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sun9-10.userapi.com/impg/1Mk1myilhmWf7SkSHaYSmzggxBs_5Q1ZLlAF-g/sDTK0_GVveY.jpg?size=1280x853&amp;quality=95&amp;sign=2a321f5b9375f772469869991590419f&amp;type=albu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95" y="3056543"/>
            <a:ext cx="2733285" cy="19063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11635" y="2988697"/>
            <a:ext cx="31475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Региональный проект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ГАОУ </a:t>
            </a:r>
            <a:r>
              <a:rPr lang="ru-RU" b="1" dirty="0">
                <a:solidFill>
                  <a:schemeClr val="bg1"/>
                </a:solidFill>
              </a:rPr>
              <a:t>ДПО СО «ИРО» «Образовательный тур»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МАДОУ № 9, 12, ДОУ № 41, МАОУ СОШ № 4,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МАОУ «Лицей № 21», 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ПМАОУ «Школа № 32»</a:t>
            </a:r>
          </a:p>
        </p:txBody>
      </p:sp>
    </p:spTree>
    <p:extLst>
      <p:ext uri="{BB962C8B-B14F-4D97-AF65-F5344CB8AC3E}">
        <p14:creationId xmlns="" xmlns:p14="http://schemas.microsoft.com/office/powerpoint/2010/main" val="3283414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07704" y="204341"/>
            <a:ext cx="6192688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Диссеминация педагогического опыта</a:t>
            </a:r>
            <a:endParaRPr 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7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386"/>
          <a:stretch/>
        </p:blipFill>
        <p:spPr>
          <a:xfrm>
            <a:off x="220209" y="879242"/>
            <a:ext cx="2983639" cy="1855686"/>
          </a:xfrm>
        </p:spPr>
      </p:pic>
      <p:pic>
        <p:nvPicPr>
          <p:cNvPr id="18" name="Объект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972" b="1418"/>
          <a:stretch/>
        </p:blipFill>
        <p:spPr>
          <a:xfrm>
            <a:off x="220209" y="3034602"/>
            <a:ext cx="2983639" cy="1841404"/>
          </a:xfrm>
          <a:prstGeom prst="rect">
            <a:avLst/>
          </a:prstGeom>
        </p:spPr>
      </p:pic>
      <p:pic>
        <p:nvPicPr>
          <p:cNvPr id="19" name="Объект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53" b="10792"/>
          <a:stretch/>
        </p:blipFill>
        <p:spPr>
          <a:xfrm>
            <a:off x="3419872" y="879242"/>
            <a:ext cx="2515371" cy="2520280"/>
          </a:xfrm>
          <a:prstGeom prst="rect">
            <a:avLst/>
          </a:prstGeom>
        </p:spPr>
      </p:pic>
      <p:pic>
        <p:nvPicPr>
          <p:cNvPr id="20" name="Объект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5852"/>
          <a:stretch/>
        </p:blipFill>
        <p:spPr>
          <a:xfrm>
            <a:off x="6084168" y="879242"/>
            <a:ext cx="2808312" cy="2503015"/>
          </a:xfrm>
          <a:prstGeom prst="rect">
            <a:avLst/>
          </a:prstGeom>
        </p:spPr>
      </p:pic>
      <p:pic>
        <p:nvPicPr>
          <p:cNvPr id="21" name="Объект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9196" b="15846"/>
          <a:stretch/>
        </p:blipFill>
        <p:spPr>
          <a:xfrm>
            <a:off x="6084168" y="3507854"/>
            <a:ext cx="2808312" cy="13681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19872" y="3507854"/>
            <a:ext cx="2499758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ru-RU" sz="600" b="1" dirty="0" smtClean="0">
              <a:solidFill>
                <a:srgbClr val="194B70"/>
              </a:solidFill>
            </a:endParaRPr>
          </a:p>
          <a:p>
            <a:pPr algn="ctr"/>
            <a:r>
              <a:rPr lang="ru-RU" b="1" dirty="0" smtClean="0">
                <a:solidFill>
                  <a:srgbClr val="194B70"/>
                </a:solidFill>
              </a:rPr>
              <a:t>Стажировки для руководителей ДОО г. Санкт-Петербурга</a:t>
            </a:r>
          </a:p>
          <a:p>
            <a:pPr algn="ctr"/>
            <a:r>
              <a:rPr lang="ru-RU" sz="1600" dirty="0">
                <a:solidFill>
                  <a:srgbClr val="194B70"/>
                </a:solidFill>
              </a:rPr>
              <a:t>МАДОУ № 9, </a:t>
            </a:r>
            <a:r>
              <a:rPr lang="ru-RU" sz="1600" dirty="0" smtClean="0">
                <a:solidFill>
                  <a:srgbClr val="194B70"/>
                </a:solidFill>
              </a:rPr>
              <a:t>ДОУ </a:t>
            </a:r>
            <a:r>
              <a:rPr lang="ru-RU" sz="1600" dirty="0">
                <a:solidFill>
                  <a:srgbClr val="194B70"/>
                </a:solidFill>
              </a:rPr>
              <a:t>№ </a:t>
            </a:r>
            <a:r>
              <a:rPr lang="ru-RU" sz="1600" dirty="0" smtClean="0">
                <a:solidFill>
                  <a:srgbClr val="194B70"/>
                </a:solidFill>
              </a:rPr>
              <a:t>41</a:t>
            </a:r>
            <a:endParaRPr lang="ru-RU" sz="600" dirty="0" smtClean="0">
              <a:solidFill>
                <a:srgbClr val="194B70"/>
              </a:solidFill>
            </a:endParaRPr>
          </a:p>
          <a:p>
            <a:pPr algn="ctr"/>
            <a:endParaRPr lang="ru-RU" sz="600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74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119857" y="138749"/>
            <a:ext cx="5904656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latin typeface="+mj-lt"/>
              </a:rPr>
              <a:t>Система общего образования</a:t>
            </a: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98372312"/>
              </p:ext>
            </p:extLst>
          </p:nvPr>
        </p:nvGraphicFramePr>
        <p:xfrm>
          <a:off x="2915816" y="788560"/>
          <a:ext cx="6069307" cy="4015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30" r="34487"/>
          <a:stretch/>
        </p:blipFill>
        <p:spPr>
          <a:xfrm>
            <a:off x="323528" y="915566"/>
            <a:ext cx="2304257" cy="40846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3153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07704" y="123478"/>
            <a:ext cx="6192688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Проблемы в кадровом обеспечении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771550"/>
            <a:ext cx="22692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ru-RU" sz="1600" b="1" dirty="0" smtClean="0">
                <a:solidFill>
                  <a:schemeClr val="bg1"/>
                </a:solidFill>
              </a:rPr>
              <a:t>Дефицит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педагогических кадров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332384" y="771550"/>
            <a:ext cx="2903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2. Увеличение педагогической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нагрузки на 1 работника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4117017"/>
            <a:ext cx="36451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3. Малоэффективное взаимодействие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с организациями профессионального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образования</a:t>
            </a:r>
            <a:endParaRPr lang="ru-RU" sz="16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364088" y="4117017"/>
            <a:ext cx="3002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4. Низкая динамика кадрового </a:t>
            </a:r>
          </a:p>
          <a:p>
            <a:r>
              <a:rPr lang="ru-RU" sz="1600" b="1" dirty="0" smtClean="0">
                <a:solidFill>
                  <a:schemeClr val="bg1"/>
                </a:solidFill>
              </a:rPr>
              <a:t>обновления</a:t>
            </a:r>
            <a:endParaRPr lang="ru-RU" sz="1600" dirty="0"/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08005529"/>
              </p:ext>
            </p:extLst>
          </p:nvPr>
        </p:nvGraphicFramePr>
        <p:xfrm>
          <a:off x="234796" y="1316141"/>
          <a:ext cx="41211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6975903"/>
              </p:ext>
            </p:extLst>
          </p:nvPr>
        </p:nvGraphicFramePr>
        <p:xfrm>
          <a:off x="4813200" y="1317733"/>
          <a:ext cx="410445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092535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https://downloader.disk.yandex.ru/preview/e88c07dcd65cc0ce1f4d9212168f485d2954b59a6542bf5c1f43fd9b6a44ca02/66cba93a/MKa3j0fssY7hFbeWQmi3tTJLCB46Bkrlvxi1sg7pQDsIgXDkn9-h1IM2NoLBdtHYjHCyR3kAlSXbqlNc0HHZNw%3D%3D?uid=0&amp;filename=IMG_20240816_135330.jpg&amp;disposition=inline&amp;hash=&amp;limit=0&amp;content_type=image%2Fjpeg&amp;owner_uid=0&amp;tknv=v2&amp;size=1366x60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11710"/>
            <a:ext cx="2016224" cy="2689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downloader.disk.yandex.ru/preview/e20361b3690eb801dcb8d4dabf3637e1c0ef9ea30098341bdd6c5687ab004c2c/66cba9ab/uKqcSYWbumZsbhxoNV0Ns6L3XsJHSty5pV0VACSF7i8MALD2_erhkdZVlnYknuUrmEg4DOrhfPehokIoX10MJg%3D%3D?uid=0&amp;filename=IMG-20240614-WA0018.jpg&amp;disposition=inline&amp;hash=&amp;limit=0&amp;content_type=image%2Fjpeg&amp;owner_uid=0&amp;tknv=v2&amp;size=1349x6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283" y="3003798"/>
            <a:ext cx="2016224" cy="2016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2521643" y="1563638"/>
            <a:ext cx="1850302" cy="93610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29, 313 </a:t>
            </a:r>
            <a:r>
              <a:rPr lang="ru-RU" b="1" dirty="0" err="1" smtClean="0">
                <a:solidFill>
                  <a:srgbClr val="194B70"/>
                </a:solidFill>
              </a:rPr>
              <a:t>млн.р</a:t>
            </a:r>
            <a:r>
              <a:rPr lang="ru-RU" b="1" dirty="0" smtClean="0">
                <a:solidFill>
                  <a:srgbClr val="194B70"/>
                </a:solidFill>
              </a:rPr>
              <a:t>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8133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Ремонт фасадов – ДОУ № 21, 38, 55, 63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1" name="Picture 4" descr="https://downloader.disk.yandex.ru/preview/98954e0581cdf4a8147c11c9547262c17e644f2e5540af948c7a0b18747cff3b/66cbae89/2jxvq3e7WVqBcPfQW4WS8sDr2nByJs7Bm4i-QiAyoF3KEr9MiLOM8QyKwp9w8romaxDImKVyxBVYXA_KgTyYFA%3D%3D?uid=0&amp;filename=8E1A6E47-652E-47CC-9C9C-A44C905A7A21.jpeg&amp;disposition=inline&amp;hash=&amp;limit=0&amp;content_type=image%2Fjpeg&amp;owner_uid=0&amp;tknv=v2&amp;size=1349x6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35" y="915566"/>
            <a:ext cx="2016224" cy="26897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1780" y="1263296"/>
            <a:ext cx="1918463" cy="25481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28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 descr="https://downloader.disk.yandex.ru/preview/fc08bbaeff6c3429773ee94057e532babebdd1b9a5cc25237279ea619cb21f54/66cbaa8c/jYq_TDyIuUHkXckkTm3BbPR4G0Y-cE40q2C92Ek4p_8ysMKbf8sGLcvcmT3p0qlCqFgKTRE2srQSwbAIMfvoYQ%3D%3D?uid=0&amp;filename=IMG_20240605_131007.jpg&amp;disposition=inline&amp;hash=&amp;limit=0&amp;content_type=image%2Fjpeg&amp;owner_uid=0&amp;tknv=v2&amp;size=1366x6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26" y="1194305"/>
            <a:ext cx="3892703" cy="25516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downloader.disk.yandex.ru/preview/eac44c0788f5233a8e3b1ac58b239e526b9e409c31431c1cef9bbd431c4c7638/66cbaae2/Nzuj2DoJNIY1_yfoWXr-cxsm6SHgnqh-e5e8uFykXZXhLEnq3TUt9MGvqF5z0OlO8OKC02ZNGXR30p2aOmRNkQ%3D%3D?uid=0&amp;filename=IMG_5982.HEIC&amp;disposition=inline&amp;hash=&amp;limit=0&amp;content_type=image%2Fjpeg&amp;owner_uid=0&amp;tknv=v2&amp;size=1366x607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86" y="2355726"/>
            <a:ext cx="3601933" cy="26642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123728" y="158175"/>
            <a:ext cx="5904656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326" y="762258"/>
            <a:ext cx="49017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Ремонт кровли - ДОУ </a:t>
            </a:r>
            <a:r>
              <a:rPr lang="ru-RU" b="1" dirty="0">
                <a:solidFill>
                  <a:schemeClr val="bg1"/>
                </a:solidFill>
              </a:rPr>
              <a:t>№ 6 </a:t>
            </a:r>
            <a:r>
              <a:rPr lang="ru-RU" b="1" dirty="0" smtClean="0">
                <a:solidFill>
                  <a:schemeClr val="bg1"/>
                </a:solidFill>
              </a:rPr>
              <a:t>(</a:t>
            </a:r>
            <a:r>
              <a:rPr lang="ru-RU" b="1" dirty="0" err="1" smtClean="0">
                <a:solidFill>
                  <a:schemeClr val="bg1"/>
                </a:solidFill>
              </a:rPr>
              <a:t>п.Кузино</a:t>
            </a:r>
            <a:r>
              <a:rPr lang="ru-RU" b="1" dirty="0" smtClean="0">
                <a:solidFill>
                  <a:schemeClr val="bg1"/>
                </a:solidFill>
              </a:rPr>
              <a:t>), 12, 37, 63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987574"/>
            <a:ext cx="1584176" cy="2147270"/>
          </a:xfrm>
          <a:prstGeom prst="rect">
            <a:avLst/>
          </a:prstGeom>
        </p:spPr>
      </p:pic>
      <p:pic>
        <p:nvPicPr>
          <p:cNvPr id="16" name="Picture 2" descr="https://downloader.disk.yandex.ru/preview/0e5fbb24832b5dfbdaaad64c19c85c713598392b7c2822a8a7a24d8005586343/66cbad9f/pkHWrkbfrmBEFyy5nZXRdlKcxKWQuinrzAGqzGQmMPTVacgDW-G6uaPtKRsYHYQsUopMxg-VPOvaqsnZWskdmg%3D%3D?uid=0&amp;filename=IMG-20240716-WA0112.jpg&amp;disposition=inline&amp;hash=&amp;limit=0&amp;content_type=image%2Fjpeg&amp;owner_uid=0&amp;tknv=v2&amp;size=1349x60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781" b="36388"/>
          <a:stretch/>
        </p:blipFill>
        <p:spPr bwMode="auto">
          <a:xfrm>
            <a:off x="5436096" y="946924"/>
            <a:ext cx="1548615" cy="21590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downloader.disk.yandex.ru/preview/ae07ec828bc9be50e970a8573362b70cd4a7354fc8ddb5de96de58d86d52f2c1/66cbab67/VXaqQ7OU6z3Mnru9TcryPipM2Im_LvB5D-TIZo_JJOg-FjUFBZeodHU0QL6tKFxT7KqixTntfQaPKkzNAIy-AA%3D%3D?uid=0&amp;filename=1000264702.jpg&amp;disposition=inline&amp;hash=&amp;limit=0&amp;content_type=image%2Fjpeg&amp;owner_uid=0&amp;tknv=v2&amp;size=1349x60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94" y="2906627"/>
            <a:ext cx="1584176" cy="2113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3502383" y="2831269"/>
            <a:ext cx="2016225" cy="10441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19,08 </a:t>
            </a:r>
            <a:r>
              <a:rPr lang="ru-RU" b="1" dirty="0" err="1" smtClean="0">
                <a:solidFill>
                  <a:srgbClr val="194B70"/>
                </a:solidFill>
              </a:rPr>
              <a:t>тыс.руб</a:t>
            </a:r>
            <a:r>
              <a:rPr lang="ru-RU" b="1" dirty="0" smtClean="0">
                <a:solidFill>
                  <a:srgbClr val="194B70"/>
                </a:solidFill>
              </a:rPr>
              <a:t>.</a:t>
            </a:r>
            <a:endParaRPr lang="ru-RU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944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85326" y="762258"/>
            <a:ext cx="551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Замена ограждения - ДОУ </a:t>
            </a:r>
            <a:r>
              <a:rPr lang="ru-RU" b="1" dirty="0">
                <a:solidFill>
                  <a:schemeClr val="bg1"/>
                </a:solidFill>
              </a:rPr>
              <a:t>№ </a:t>
            </a:r>
            <a:r>
              <a:rPr lang="ru-RU" b="1" dirty="0" smtClean="0">
                <a:solidFill>
                  <a:schemeClr val="bg1"/>
                </a:solidFill>
              </a:rPr>
              <a:t>3, 21, 46, 63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" name="Объект 19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85326" y="1192890"/>
            <a:ext cx="2742763" cy="36510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700" y="946924"/>
            <a:ext cx="2198427" cy="2926415"/>
          </a:xfrm>
          <a:prstGeom prst="rect">
            <a:avLst/>
          </a:prstGeom>
        </p:spPr>
      </p:pic>
      <p:pic>
        <p:nvPicPr>
          <p:cNvPr id="12" name="Picture 2" descr="https://downloader.disk.yandex.ru/preview/0367be04d9df77e15e0755b85fa11391bd5114bb5c0be705ba19a324eb87760a/66cbac5b/DLAQsRDB9JzOfW8p4_-fuJrL1V0AXvJ6qJh9t7-HZ-aIET1t3eU0iaqpEQlFBcoG7cJoEp4vdhAzDmGsoc4QPQ%3D%3D?uid=0&amp;filename=1000342924.jpg&amp;disposition=inline&amp;hash=&amp;limit=0&amp;content_type=image%2Fjpeg&amp;owner_uid=0&amp;tknv=v2&amp;size=1349x6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683" y="1851670"/>
            <a:ext cx="2184797" cy="29019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3231581" y="2643758"/>
            <a:ext cx="2016225" cy="10441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8,601 </a:t>
            </a:r>
            <a:r>
              <a:rPr lang="ru-RU" b="1" dirty="0" err="1" smtClean="0">
                <a:solidFill>
                  <a:srgbClr val="194B70"/>
                </a:solidFill>
              </a:rPr>
              <a:t>млн.руб</a:t>
            </a:r>
            <a:r>
              <a:rPr lang="ru-RU" b="1" dirty="0" smtClean="0">
                <a:solidFill>
                  <a:srgbClr val="194B70"/>
                </a:solidFill>
              </a:rPr>
              <a:t>.</a:t>
            </a:r>
            <a:endParaRPr lang="ru-RU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84209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123728" y="158175"/>
            <a:ext cx="5904656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9458" name="Picture 2" descr="https://downloader.disk.yandex.ru/preview/a5b5a558999133fd19354d36d4ac862986b86af657e27e5a2a42d412f9a1637d/66cbb053/nPYmXzaVxigUeoa8SbY26HzyD0F27Wfpv-7GE036-JMSWTRBdhJakQVzLHYPlF-kwgc72ws8dWbPorFrsFdtLg%3D%3D?uid=0&amp;filename=WhatsApp%20Image%202024-07-11%20at%2014.25.59.jpeg&amp;disposition=inline&amp;hash=&amp;limit=0&amp;content_type=image%2Fjpeg&amp;owner_uid=0&amp;tknv=v2&amp;size=1366x60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6242"/>
            <a:ext cx="4320480" cy="3245708"/>
          </a:xfrm>
          <a:prstGeom prst="rect">
            <a:avLst/>
          </a:prstGeom>
          <a:noFill/>
          <a:ln>
            <a:solidFill>
              <a:srgbClr val="00679D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4644008" y="2427734"/>
            <a:ext cx="1584176" cy="79208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11 </a:t>
            </a:r>
            <a:r>
              <a:rPr lang="ru-RU" b="1" dirty="0" err="1">
                <a:solidFill>
                  <a:srgbClr val="194B70"/>
                </a:solidFill>
              </a:rPr>
              <a:t>млн.руб</a:t>
            </a:r>
            <a:r>
              <a:rPr lang="ru-RU" b="1" dirty="0">
                <a:solidFill>
                  <a:srgbClr val="194B70"/>
                </a:solidFill>
              </a:rPr>
              <a:t>. </a:t>
            </a:r>
            <a:endParaRPr lang="ru-RU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0794" y="4434666"/>
            <a:ext cx="62854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50" b="1" dirty="0">
                <a:solidFill>
                  <a:schemeClr val="bg1"/>
                </a:solidFill>
              </a:rPr>
              <a:t>Благоустройство и асфальтирование территории  - ДОУ № 46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843558"/>
            <a:ext cx="2502526" cy="187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056228"/>
            <a:ext cx="2520280" cy="189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95906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s://downloader.disk.yandex.ru/preview/d8a17e5b7b2fe02f0e5cca1d83fdc52047b07fbb938a1a4d2d680ae50f4b3b52/66cbb82b/Cz9GEdJWnIlKahadavfH71akG6prztpkpsmUtLvvL4Ujz61WVm6ptxzYU2VSks5jnrqpe_8Xe2jNTgRDpK_Xog%3D%3D?uid=0&amp;filename=IMG-20240607-WA0023.jpg&amp;disposition=inline&amp;hash=&amp;limit=0&amp;content_type=image%2Fjpeg&amp;owner_uid=0&amp;tknv=v2&amp;size=1366x607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5606"/>
            <a:ext cx="2544158" cy="3456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1275605"/>
            <a:ext cx="2592288" cy="3437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326" y="834266"/>
            <a:ext cx="8319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Организация доступной среды, благоустройство территории – ОО № 32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1275606"/>
            <a:ext cx="259228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Стрелка вправо 15"/>
          <p:cNvSpPr/>
          <p:nvPr/>
        </p:nvSpPr>
        <p:spPr>
          <a:xfrm>
            <a:off x="1499627" y="3435846"/>
            <a:ext cx="2016225" cy="10441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12,47 </a:t>
            </a:r>
            <a:r>
              <a:rPr lang="ru-RU" b="1" dirty="0" err="1" smtClean="0">
                <a:solidFill>
                  <a:srgbClr val="194B70"/>
                </a:solidFill>
              </a:rPr>
              <a:t>млн.руб</a:t>
            </a:r>
            <a:r>
              <a:rPr lang="ru-RU" b="1" dirty="0" smtClean="0">
                <a:solidFill>
                  <a:srgbClr val="194B70"/>
                </a:solidFill>
              </a:rPr>
              <a:t>.</a:t>
            </a:r>
            <a:endParaRPr lang="ru-RU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9427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85326" y="762258"/>
            <a:ext cx="551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Устройство синтетического льда – ДОУ № 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IMG-20240711-WA0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3347"/>
          <a:stretch/>
        </p:blipFill>
        <p:spPr bwMode="auto">
          <a:xfrm>
            <a:off x="285326" y="1194304"/>
            <a:ext cx="2594774" cy="35376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693470"/>
            <a:ext cx="4459741" cy="253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10"/>
          <p:cNvSpPr/>
          <p:nvPr/>
        </p:nvSpPr>
        <p:spPr>
          <a:xfrm>
            <a:off x="2872539" y="2643758"/>
            <a:ext cx="2016225" cy="10441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1,79 </a:t>
            </a:r>
            <a:r>
              <a:rPr lang="ru-RU" b="1" dirty="0" err="1" smtClean="0">
                <a:solidFill>
                  <a:srgbClr val="194B70"/>
                </a:solidFill>
              </a:rPr>
              <a:t>млн.руб</a:t>
            </a:r>
            <a:r>
              <a:rPr lang="ru-RU" b="1" dirty="0" smtClean="0">
                <a:solidFill>
                  <a:srgbClr val="194B70"/>
                </a:solidFill>
              </a:rPr>
              <a:t>.</a:t>
            </a:r>
            <a:endParaRPr lang="ru-RU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051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624"/>
          <a:stretch/>
        </p:blipFill>
        <p:spPr>
          <a:xfrm>
            <a:off x="3792765" y="3003798"/>
            <a:ext cx="2797241" cy="1728192"/>
          </a:xfrm>
        </p:spPr>
      </p:pic>
      <p:pic>
        <p:nvPicPr>
          <p:cNvPr id="12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48" y="1550643"/>
            <a:ext cx="2179732" cy="2906309"/>
          </a:xfrm>
          <a:prstGeom prst="rect">
            <a:avLst/>
          </a:prstGeom>
        </p:spPr>
      </p:pic>
      <p:pic>
        <p:nvPicPr>
          <p:cNvPr id="14" name="Объект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4118"/>
          <a:stretch/>
        </p:blipFill>
        <p:spPr>
          <a:xfrm>
            <a:off x="3779912" y="1352375"/>
            <a:ext cx="2797241" cy="1580145"/>
          </a:xfrm>
          <a:prstGeom prst="rect">
            <a:avLst/>
          </a:prstGeom>
        </p:spPr>
      </p:pic>
      <p:pic>
        <p:nvPicPr>
          <p:cNvPr id="15" name="Объект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2" y="1247452"/>
            <a:ext cx="2527601" cy="337013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258" y="766615"/>
            <a:ext cx="6491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Капитальный ремонт клуба «Юный строитель»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1784780" y="3644749"/>
            <a:ext cx="2016225" cy="10441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2,16 </a:t>
            </a:r>
            <a:r>
              <a:rPr lang="ru-RU" b="1" dirty="0" err="1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млн.руб</a:t>
            </a:r>
            <a:r>
              <a:rPr lang="ru-RU" b="1" dirty="0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638601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85326" y="834266"/>
            <a:ext cx="60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Капитальный </a:t>
            </a:r>
            <a:r>
              <a:rPr lang="ru-RU" b="1" dirty="0">
                <a:solidFill>
                  <a:schemeClr val="bg1"/>
                </a:solidFill>
              </a:rPr>
              <a:t>р</a:t>
            </a:r>
            <a:r>
              <a:rPr lang="ru-RU" b="1" dirty="0" smtClean="0">
                <a:solidFill>
                  <a:schemeClr val="bg1"/>
                </a:solidFill>
              </a:rPr>
              <a:t>емонт спортивного зала – ОО № 2, 5, 15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524"/>
          <a:stretch/>
        </p:blipFill>
        <p:spPr>
          <a:xfrm>
            <a:off x="253243" y="1491630"/>
            <a:ext cx="3232813" cy="2679832"/>
          </a:xfrm>
          <a:prstGeom prst="rect">
            <a:avLst/>
          </a:prstGeom>
        </p:spPr>
      </p:pic>
      <p:pic>
        <p:nvPicPr>
          <p:cNvPr id="16" name="Объект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967"/>
          <a:stretch/>
        </p:blipFill>
        <p:spPr>
          <a:xfrm>
            <a:off x="4319145" y="1511372"/>
            <a:ext cx="4541274" cy="2716562"/>
          </a:xfrm>
          <a:prstGeom prst="rect">
            <a:avLst/>
          </a:prstGeom>
        </p:spPr>
      </p:pic>
      <p:sp>
        <p:nvSpPr>
          <p:cNvPr id="17" name="Стрелка вправо 16"/>
          <p:cNvSpPr/>
          <p:nvPr/>
        </p:nvSpPr>
        <p:spPr>
          <a:xfrm>
            <a:off x="2872539" y="2643758"/>
            <a:ext cx="2016225" cy="10441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17,06 </a:t>
            </a:r>
            <a:r>
              <a:rPr lang="ru-RU" b="1" dirty="0" err="1" smtClean="0">
                <a:solidFill>
                  <a:srgbClr val="194B70"/>
                </a:solidFill>
              </a:rPr>
              <a:t>млн.руб</a:t>
            </a:r>
            <a:r>
              <a:rPr lang="ru-RU" b="1" dirty="0" smtClean="0">
                <a:solidFill>
                  <a:srgbClr val="194B70"/>
                </a:solidFill>
              </a:rPr>
              <a:t>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75796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https://downloader.disk.yandex.ru/preview/911c34368bd943487ef77a83a4f561ac6db724c89300219619e75d3536f8e5cf/66cbb493/UFKBhvYTtCmx6ApoIxd_GhRLn8ZpBcr4-KlFJYL5898XOzOXVlmWrbQ-c14YwW8DYjBgGdx2mKbYoOC1UbR_Vg%3D%3D?uid=0&amp;filename=photo1718015755%20%284%29.jpeg&amp;disposition=inline&amp;hash=&amp;limit=0&amp;content_type=image%2Fjpeg&amp;owner_uid=0&amp;tknv=v2&amp;size=1366x6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49651"/>
            <a:ext cx="2664296" cy="35543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3056917" y="1249651"/>
            <a:ext cx="2838780" cy="2129085"/>
          </a:xfrm>
          <a:prstGeom prst="rect">
            <a:avLst/>
          </a:prstGeom>
        </p:spPr>
      </p:pic>
      <p:pic>
        <p:nvPicPr>
          <p:cNvPr id="15" name="Объект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36798" y="1234753"/>
            <a:ext cx="2838780" cy="2129085"/>
          </a:xfrm>
          <a:prstGeom prst="rect">
            <a:avLst/>
          </a:prstGeom>
        </p:spPr>
      </p:pic>
      <p:pic>
        <p:nvPicPr>
          <p:cNvPr id="12" name="Объект 7"/>
          <p:cNvPicPr>
            <a:picLocks noChangeAspect="1"/>
          </p:cNvPicPr>
          <p:nvPr/>
        </p:nvPicPr>
        <p:blipFill rotWithShape="1">
          <a:blip r:embed="rId7" cstate="print"/>
          <a:srcRect t="5591" b="33283"/>
          <a:stretch/>
        </p:blipFill>
        <p:spPr>
          <a:xfrm>
            <a:off x="6040356" y="3502567"/>
            <a:ext cx="2838780" cy="13014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5326" y="834266"/>
            <a:ext cx="8319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Обустройство спортивной площадки (стадиона) – ОО № 26 (</a:t>
            </a:r>
            <a:r>
              <a:rPr lang="ru-RU" b="1" dirty="0" err="1" smtClean="0">
                <a:solidFill>
                  <a:schemeClr val="bg1"/>
                </a:solidFill>
              </a:rPr>
              <a:t>п.Новоуткинск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20398660">
            <a:off x="2939345" y="3561290"/>
            <a:ext cx="2016225" cy="1044116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194B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26,104 </a:t>
            </a:r>
            <a:r>
              <a:rPr lang="ru-RU" b="1" dirty="0" err="1" smtClean="0">
                <a:solidFill>
                  <a:srgbClr val="194B70"/>
                </a:solidFill>
              </a:rPr>
              <a:t>млн.руб</a:t>
            </a:r>
            <a:r>
              <a:rPr lang="ru-RU" b="1" dirty="0" smtClean="0">
                <a:solidFill>
                  <a:srgbClr val="194B70"/>
                </a:solidFill>
              </a:rPr>
              <a:t>.</a:t>
            </a:r>
            <a:endParaRPr lang="ru-RU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030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23478"/>
            <a:ext cx="590465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Единое образовательное пространство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7"/>
          <p:cNvSpPr/>
          <p:nvPr/>
        </p:nvSpPr>
        <p:spPr>
          <a:xfrm>
            <a:off x="3131840" y="1059582"/>
            <a:ext cx="324036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Обновление ФГОС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31840" y="1779662"/>
            <a:ext cx="324036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Введение ФООП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131840" y="2499742"/>
            <a:ext cx="324036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Единые учебники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131840" y="3219822"/>
            <a:ext cx="324036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ФГИС «Моя школа»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131840" y="3939902"/>
            <a:ext cx="324036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</a:rPr>
              <a:t>Единая система воспитания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7544" y="1923678"/>
            <a:ext cx="2448272" cy="12961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ЕДИНОЕ</a:t>
            </a:r>
          </a:p>
          <a:p>
            <a:pPr algn="ctr"/>
            <a:r>
              <a:rPr lang="ru-RU" b="1" dirty="0" smtClean="0">
                <a:solidFill>
                  <a:srgbClr val="194B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ОБРАЗОВАТЕЛЬНОЕ ПРОСТРАНСТВО</a:t>
            </a:r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6516216" y="1275606"/>
            <a:ext cx="432048" cy="1584176"/>
          </a:xfrm>
          <a:prstGeom prst="rightBrac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092280" y="1419622"/>
            <a:ext cx="1728192" cy="12961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rgbClr val="194B70"/>
                </a:solidFill>
              </a:rPr>
              <a:t>КИМ</a:t>
            </a:r>
          </a:p>
          <a:p>
            <a:pPr algn="ctr"/>
            <a:r>
              <a:rPr lang="ru-RU" sz="2200" b="1" dirty="0" smtClean="0">
                <a:solidFill>
                  <a:srgbClr val="194B70"/>
                </a:solidFill>
              </a:rPr>
              <a:t>ГИА</a:t>
            </a:r>
          </a:p>
        </p:txBody>
      </p:sp>
    </p:spTree>
    <p:extLst>
      <p:ext uri="{BB962C8B-B14F-4D97-AF65-F5344CB8AC3E}">
        <p14:creationId xmlns="" xmlns:p14="http://schemas.microsoft.com/office/powerpoint/2010/main" val="530245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979712" y="163111"/>
            <a:ext cx="612068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Ремонтные работы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41899580"/>
              </p:ext>
            </p:extLst>
          </p:nvPr>
        </p:nvGraphicFramePr>
        <p:xfrm>
          <a:off x="251520" y="857478"/>
          <a:ext cx="864096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="" xmlns:a16="http://schemas.microsoft.com/office/drawing/2014/main" val="311377885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1974907795"/>
                    </a:ext>
                  </a:extLst>
                </a:gridCol>
                <a:gridCol w="2880320">
                  <a:extLst>
                    <a:ext uri="{9D8B030D-6E8A-4147-A177-3AD203B41FA5}">
                      <a16:colId xmlns="" xmlns:a16="http://schemas.microsoft.com/office/drawing/2014/main" val="40239301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/>
                        <a:t>Вид работ</a:t>
                      </a:r>
                      <a:endParaRPr lang="ru-RU" sz="15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/>
                        <a:t>Сумма</a:t>
                      </a:r>
                      <a:endParaRPr lang="ru-RU" sz="15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b="1" dirty="0" smtClean="0"/>
                        <a:t>Образовательные  организации</a:t>
                      </a:r>
                      <a:endParaRPr lang="ru-RU" sz="155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426266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Замена освещение</a:t>
                      </a:r>
                      <a:r>
                        <a:rPr lang="ru-RU" sz="1550" b="1" baseline="0" dirty="0" smtClean="0">
                          <a:solidFill>
                            <a:srgbClr val="194B70"/>
                          </a:solidFill>
                        </a:rPr>
                        <a:t> территории 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1,4 </a:t>
                      </a:r>
                      <a:r>
                        <a:rPr lang="ru-RU" sz="1550" b="1" dirty="0" err="1" smtClean="0">
                          <a:solidFill>
                            <a:srgbClr val="194B70"/>
                          </a:solidFill>
                        </a:rPr>
                        <a:t>млн.руб</a:t>
                      </a:r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.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ДОУ № 21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247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Ремонт крылец, козырьков главных входов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1,3 </a:t>
                      </a:r>
                      <a:r>
                        <a:rPr lang="ru-RU" sz="1550" b="1" dirty="0" err="1" smtClean="0">
                          <a:solidFill>
                            <a:srgbClr val="194B70"/>
                          </a:solidFill>
                        </a:rPr>
                        <a:t>млн.руб</a:t>
                      </a:r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.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ДОУ № 69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9004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Открытие и оснащение </a:t>
                      </a:r>
                      <a:r>
                        <a:rPr lang="ru-RU" sz="1550" b="1" dirty="0" err="1" smtClean="0">
                          <a:solidFill>
                            <a:srgbClr val="194B70"/>
                          </a:solidFill>
                        </a:rPr>
                        <a:t>медиацентра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26,98 </a:t>
                      </a:r>
                      <a:r>
                        <a:rPr lang="ru-RU" sz="1550" b="1" dirty="0" err="1" smtClean="0">
                          <a:solidFill>
                            <a:srgbClr val="194B70"/>
                          </a:solidFill>
                        </a:rPr>
                        <a:t>млн.руб</a:t>
                      </a:r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.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baseline="0" dirty="0" smtClean="0">
                          <a:solidFill>
                            <a:srgbClr val="194B70"/>
                          </a:solidFill>
                        </a:rPr>
                        <a:t>Лицей № 21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722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Капитальный ремонт столовой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473 </a:t>
                      </a:r>
                      <a:r>
                        <a:rPr lang="ru-RU" sz="1550" b="1" dirty="0" err="1" smtClean="0">
                          <a:solidFill>
                            <a:srgbClr val="194B70"/>
                          </a:solidFill>
                        </a:rPr>
                        <a:t>тыс.руб</a:t>
                      </a:r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.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ОО</a:t>
                      </a:r>
                      <a:r>
                        <a:rPr lang="ru-RU" sz="1550" b="1" baseline="0" dirty="0" smtClean="0">
                          <a:solidFill>
                            <a:srgbClr val="194B70"/>
                          </a:solidFill>
                        </a:rPr>
                        <a:t> № 36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9687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Ремонт полов в рекреации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3,381 </a:t>
                      </a:r>
                      <a:r>
                        <a:rPr lang="ru-RU" sz="1550" b="1" dirty="0" err="1" smtClean="0">
                          <a:solidFill>
                            <a:srgbClr val="194B70"/>
                          </a:solidFill>
                        </a:rPr>
                        <a:t>млн.руб</a:t>
                      </a:r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.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ОО № 6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6579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550" b="1" kern="1200" dirty="0" smtClean="0">
                          <a:solidFill>
                            <a:srgbClr val="194B70"/>
                          </a:solidFill>
                          <a:latin typeface="+mn-lt"/>
                          <a:ea typeface="+mn-ea"/>
                          <a:cs typeface="+mn-cs"/>
                        </a:rPr>
                        <a:t>Ремонт кабинетов (химия, физика, технология), кровли над столовой и спортивным залом </a:t>
                      </a:r>
                      <a:endParaRPr lang="ru-RU" sz="1550" b="1" kern="1200" dirty="0">
                        <a:solidFill>
                          <a:srgbClr val="194B7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21,96 </a:t>
                      </a:r>
                      <a:r>
                        <a:rPr lang="ru-RU" sz="1550" b="1" dirty="0" err="1" smtClean="0">
                          <a:solidFill>
                            <a:srgbClr val="194B70"/>
                          </a:solidFill>
                        </a:rPr>
                        <a:t>млн.руб</a:t>
                      </a:r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.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50" b="1" dirty="0" smtClean="0">
                          <a:solidFill>
                            <a:srgbClr val="194B70"/>
                          </a:solidFill>
                        </a:rPr>
                        <a:t>ОО № 12 </a:t>
                      </a:r>
                      <a:endParaRPr lang="ru-RU" sz="1550" b="1" dirty="0">
                        <a:solidFill>
                          <a:srgbClr val="194B7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72301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001386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123728" y="51470"/>
            <a:ext cx="590465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-52"/>
              </a:rPr>
              <a:t>Приоритетные направления развития системы образования на 2024-2025уч.г.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anose="00000500000000000000" pitchFamily="2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915566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rgbClr val="194B70"/>
                </a:solidFill>
              </a:rPr>
              <a:t>1. Обеспечение педагогическими кадрами системы образования городского округа Первоуральск.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552" y="1563638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194B70"/>
                </a:solidFill>
              </a:rPr>
              <a:t>2.Развитие института наставничества в образовательных организациях в современных формах и содержании.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1600" y="2211710"/>
            <a:ext cx="7200800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194B70"/>
                </a:solidFill>
              </a:rPr>
              <a:t>3. Развитие методической инфраструктуры муниципальной системы образования для обеспечения непрерывного профессионального роста педагогических работников.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331640" y="3075806"/>
            <a:ext cx="7200800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194B70"/>
                </a:solidFill>
              </a:rPr>
              <a:t>4. Обеспечение комплексного подхода при подготовке к ГИА по направлениям: работа с родителями, работа с учителями, работа с обучающимися.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91680" y="4011910"/>
            <a:ext cx="7200800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194B70"/>
                </a:solidFill>
              </a:rPr>
              <a:t>5. Сопровождение и адресная поддержка школ с низкими образовательными результатами и школ, функционирующих в зоне риска снижения образовательных результатов. </a:t>
            </a:r>
            <a:endParaRPr lang="ru-RU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554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123728" y="51470"/>
            <a:ext cx="590465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-52"/>
              </a:rPr>
              <a:t>Приоритетные направления развития системы образования на 2024-2025уч.г.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anose="00000500000000000000" pitchFamily="2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915566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194B70"/>
                </a:solidFill>
              </a:rPr>
              <a:t>6.Реализация Модели муниципальной системы работы по самоопределению и профессиональной ориентации обучающихся.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95536" y="1563638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194B70"/>
                </a:solidFill>
              </a:rPr>
              <a:t>7.Расширение комплекса условий, направленных на интеллектуальное развитие обучающихся.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7584" y="2211710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rgbClr val="194B70"/>
                </a:solidFill>
              </a:rPr>
              <a:t>8.Создание городского Штаба воспитательной работы.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15616" y="2859782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rgbClr val="194B70"/>
                </a:solidFill>
              </a:rPr>
              <a:t>9. Увеличение количества школьных театров, музеев.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75656" y="3507854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b="1" dirty="0" smtClean="0">
                <a:solidFill>
                  <a:srgbClr val="194B70"/>
                </a:solidFill>
              </a:rPr>
              <a:t>10.Совершенствование работы городского Совета Старшеклассников. Развитие и поддержка молодежных инициатив</a:t>
            </a:r>
            <a:endParaRPr lang="ru-RU" b="1" dirty="0">
              <a:solidFill>
                <a:srgbClr val="194B7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99184" y="4155926"/>
            <a:ext cx="7200800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 smtClean="0">
                <a:solidFill>
                  <a:srgbClr val="194B70"/>
                </a:solidFill>
              </a:rPr>
              <a:t>11. Обновление материально-технической базы школ, детских садов, учреждений дополнительного образования.</a:t>
            </a:r>
            <a:endParaRPr lang="ru-RU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554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123728" y="51470"/>
            <a:ext cx="5904656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" panose="00000500000000000000" pitchFamily="2" charset="-52"/>
              </a:rPr>
              <a:t>Приоритетные направления развития системы образования на 2024-2025уч.г.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swald" panose="00000500000000000000" pitchFamily="2" charset="-52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915566"/>
            <a:ext cx="7488832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1700" b="1" dirty="0" smtClean="0">
                <a:solidFill>
                  <a:srgbClr val="194B70"/>
                </a:solidFill>
              </a:rPr>
              <a:t>12.Организация отдыха и оздоровления детей и подростков в лагерях с дневным пребыванием детей, в санаторно-оздоровительных и загородных организациях, в т.ч. в новых формах отдыха детей (туристические походы, палаточные лагеря, </a:t>
            </a:r>
            <a:r>
              <a:rPr lang="ru-RU" sz="1700" b="1" dirty="0" err="1" smtClean="0">
                <a:solidFill>
                  <a:srgbClr val="194B70"/>
                </a:solidFill>
              </a:rPr>
              <a:t>досугово-трудовые</a:t>
            </a:r>
            <a:r>
              <a:rPr lang="ru-RU" sz="1700" b="1" dirty="0" smtClean="0">
                <a:solidFill>
                  <a:srgbClr val="194B70"/>
                </a:solidFill>
              </a:rPr>
              <a:t> смены для подростков и т.д.).</a:t>
            </a:r>
            <a:endParaRPr lang="ru-RU" sz="1700" b="1" dirty="0">
              <a:solidFill>
                <a:srgbClr val="194B7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71600" y="2283718"/>
            <a:ext cx="7488832" cy="1152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700" b="1" dirty="0" smtClean="0">
                <a:solidFill>
                  <a:srgbClr val="194B70"/>
                </a:solidFill>
              </a:rPr>
              <a:t>13. Развитие единого воспитательного пространства в городском округе Первоуральск (сотрудничество с Российским обществом «Знание», РДДМ «Движение первых», «Навигаторами детства», Центром военно-спортивной подготовки и патриотического воспитания молодежи «Воин»)</a:t>
            </a:r>
            <a:endParaRPr lang="ru-RU" sz="1700" b="1" dirty="0">
              <a:solidFill>
                <a:srgbClr val="194B7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91680" y="3579862"/>
            <a:ext cx="7200800" cy="13681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700" b="1" dirty="0" smtClean="0">
                <a:solidFill>
                  <a:srgbClr val="194B70"/>
                </a:solidFill>
              </a:rPr>
              <a:t>14. Развитие единого воспитательного пространства в городском округе Первоуральск (сотрудничество с Российским обществом «Знание», РДДМ «Движение первых», «Навигаторами детства», Центром военно-спортивной подготовки и патриотического воспитания молодежи «Воин») </a:t>
            </a:r>
            <a:endParaRPr lang="ru-RU" sz="1700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25548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045295"/>
            <a:ext cx="8640960" cy="1102519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результатах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2023-2024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учебного года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направлениях развития системы образования городского округа 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Первоуральск в 2024-2025 </a:t>
            </a:r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учебном году</a:t>
            </a:r>
            <a:r>
              <a:rPr lang="ru-RU" sz="3000" dirty="0"/>
              <a:t/>
            </a:r>
            <a:br>
              <a:rPr lang="ru-RU" sz="3000" dirty="0"/>
            </a:b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2" descr="C:\Users\112-1\Downloads\Год семьи 2024\Год семьи 2024\16_Год семьи 2024\Логотип\CMYK\Инверсия\png\god_semi_logo_inversiy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-92546"/>
            <a:ext cx="3365029" cy="1419622"/>
          </a:xfrm>
          <a:prstGeom prst="rect">
            <a:avLst/>
          </a:prstGeom>
          <a:noFill/>
        </p:spPr>
      </p:pic>
      <p:pic>
        <p:nvPicPr>
          <p:cNvPr id="4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28" y="195486"/>
            <a:ext cx="618364" cy="72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48064" y="3507854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Коршунова О.Н., начальник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Управления образования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городского округа Первоуральск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1841" y="4587974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swald SemiBold"/>
              </a:rPr>
              <a:t>28 августа 2024г.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2" cstate="print"/>
          <a:srcRect l="12722" t="35035" r="68339" b="19421"/>
          <a:stretch/>
        </p:blipFill>
        <p:spPr>
          <a:xfrm>
            <a:off x="251520" y="2514144"/>
            <a:ext cx="1800200" cy="2433870"/>
          </a:xfrm>
          <a:prstGeom prst="rect">
            <a:avLst/>
          </a:prstGeom>
        </p:spPr>
      </p:pic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61014" y="195486"/>
            <a:ext cx="5967370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</a:rPr>
              <a:t>Единое содержание образования</a:t>
            </a:r>
            <a:endParaRPr lang="ru-RU" sz="2600" b="1" dirty="0">
              <a:solidFill>
                <a:schemeClr val="bg1"/>
              </a:solidFill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1550"/>
            <a:ext cx="4087066" cy="1293235"/>
          </a:xfrm>
          <a:ln>
            <a:solidFill>
              <a:srgbClr val="00679D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/>
          <a:srcRect l="24325" t="27491" r="54746" b="20392"/>
          <a:stretch/>
        </p:blipFill>
        <p:spPr>
          <a:xfrm>
            <a:off x="2617496" y="2514144"/>
            <a:ext cx="1738480" cy="243387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572000" y="771550"/>
            <a:ext cx="439248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u="sng" dirty="0" smtClean="0">
                <a:solidFill>
                  <a:srgbClr val="194B70"/>
                </a:solidFill>
              </a:rPr>
              <a:t>ТРУД (технология):</a:t>
            </a:r>
          </a:p>
          <a:p>
            <a:r>
              <a:rPr lang="ru-RU" sz="1200" b="1" dirty="0" smtClean="0">
                <a:solidFill>
                  <a:srgbClr val="194B70"/>
                </a:solidFill>
              </a:rPr>
              <a:t>- «Производство </a:t>
            </a:r>
            <a:r>
              <a:rPr lang="ru-RU" sz="1200" b="1" dirty="0">
                <a:solidFill>
                  <a:srgbClr val="194B70"/>
                </a:solidFill>
              </a:rPr>
              <a:t>и технологии», </a:t>
            </a:r>
            <a:endParaRPr lang="ru-RU" sz="1200" b="1" dirty="0" smtClean="0">
              <a:solidFill>
                <a:srgbClr val="194B70"/>
              </a:solidFill>
            </a:endParaRPr>
          </a:p>
          <a:p>
            <a:r>
              <a:rPr lang="ru-RU" sz="1200" b="1" dirty="0" smtClean="0">
                <a:solidFill>
                  <a:srgbClr val="194B70"/>
                </a:solidFill>
              </a:rPr>
              <a:t>- «</a:t>
            </a:r>
            <a:r>
              <a:rPr lang="ru-RU" sz="1200" b="1" dirty="0">
                <a:solidFill>
                  <a:srgbClr val="194B70"/>
                </a:solidFill>
              </a:rPr>
              <a:t>Технологии обработки материалов и пищевых продуктов», </a:t>
            </a:r>
            <a:endParaRPr lang="ru-RU" sz="1200" b="1" dirty="0" smtClean="0">
              <a:solidFill>
                <a:srgbClr val="194B70"/>
              </a:solidFill>
            </a:endParaRPr>
          </a:p>
          <a:p>
            <a:r>
              <a:rPr lang="ru-RU" sz="1200" b="1" dirty="0" smtClean="0">
                <a:solidFill>
                  <a:srgbClr val="194B70"/>
                </a:solidFill>
              </a:rPr>
              <a:t>- «</a:t>
            </a:r>
            <a:r>
              <a:rPr lang="ru-RU" sz="1200" b="1" dirty="0">
                <a:solidFill>
                  <a:srgbClr val="194B70"/>
                </a:solidFill>
              </a:rPr>
              <a:t>Компьютерная графика. Черчение», </a:t>
            </a:r>
            <a:endParaRPr lang="ru-RU" sz="1200" b="1" dirty="0" smtClean="0">
              <a:solidFill>
                <a:srgbClr val="194B70"/>
              </a:solidFill>
            </a:endParaRPr>
          </a:p>
          <a:p>
            <a:r>
              <a:rPr lang="ru-RU" sz="1200" b="1" dirty="0" smtClean="0">
                <a:solidFill>
                  <a:srgbClr val="194B70"/>
                </a:solidFill>
              </a:rPr>
              <a:t>- «</a:t>
            </a:r>
            <a:r>
              <a:rPr lang="ru-RU" sz="1200" b="1" dirty="0">
                <a:solidFill>
                  <a:srgbClr val="194B70"/>
                </a:solidFill>
              </a:rPr>
              <a:t>Робототехника» </a:t>
            </a:r>
            <a:endParaRPr lang="ru-RU" sz="1200" b="1" dirty="0" smtClean="0">
              <a:solidFill>
                <a:srgbClr val="194B70"/>
              </a:solidFill>
            </a:endParaRPr>
          </a:p>
          <a:p>
            <a:r>
              <a:rPr lang="ru-RU" sz="1200" b="1" dirty="0" smtClean="0">
                <a:solidFill>
                  <a:srgbClr val="194B70"/>
                </a:solidFill>
              </a:rPr>
              <a:t>- «</a:t>
            </a:r>
            <a:r>
              <a:rPr lang="ru-RU" sz="1200" b="1" dirty="0">
                <a:solidFill>
                  <a:srgbClr val="194B70"/>
                </a:solidFill>
              </a:rPr>
              <a:t>3D-моделирование, </a:t>
            </a:r>
            <a:r>
              <a:rPr lang="ru-RU" sz="1200" b="1" dirty="0" err="1">
                <a:solidFill>
                  <a:srgbClr val="194B70"/>
                </a:solidFill>
              </a:rPr>
              <a:t>прототипирование</a:t>
            </a:r>
            <a:r>
              <a:rPr lang="ru-RU" sz="1200" b="1" dirty="0">
                <a:solidFill>
                  <a:srgbClr val="194B70"/>
                </a:solidFill>
              </a:rPr>
              <a:t>, макетирование»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2067694"/>
            <a:ext cx="4392488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200" b="1" u="sng" dirty="0" smtClean="0">
                <a:solidFill>
                  <a:srgbClr val="194B70"/>
                </a:solidFill>
              </a:rPr>
              <a:t>Модули "Основы безопасности и защиты Родины"</a:t>
            </a:r>
          </a:p>
          <a:p>
            <a:r>
              <a:rPr lang="ru-RU" sz="1200" b="1" dirty="0" smtClean="0">
                <a:solidFill>
                  <a:srgbClr val="194B70"/>
                </a:solidFill>
              </a:rPr>
              <a:t>1. Безопасное и устойчивое развитие личности, общества, государства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2. Военная подготовка. Основы военных знаний (ООО)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2. Основы военной подготовки  (СОО)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3. Культура безопасности жизнедеятельности в современном обществе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4. Безопасность в быту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5. Безопасность на транспорте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6. Безопасность в общественных местах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7. Безопасность в природной среде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8. Основы медицинских знаний. Оказание первой помощи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9. Безопасность в социуме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10. Безопасность в информационном пространстве</a:t>
            </a:r>
            <a:br>
              <a:rPr lang="ru-RU" sz="1200" b="1" dirty="0" smtClean="0">
                <a:solidFill>
                  <a:srgbClr val="194B70"/>
                </a:solidFill>
              </a:rPr>
            </a:br>
            <a:r>
              <a:rPr lang="ru-RU" sz="1200" b="1" dirty="0" smtClean="0">
                <a:solidFill>
                  <a:srgbClr val="194B70"/>
                </a:solidFill>
              </a:rPr>
              <a:t>11. Основы противодействия экстремизму и терроризму</a:t>
            </a:r>
            <a:endParaRPr lang="ru-RU" sz="1200" b="1" dirty="0">
              <a:solidFill>
                <a:srgbClr val="194B7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5519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0"/>
            <a:ext cx="1835695" cy="77155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1871191" y="147722"/>
            <a:ext cx="6373217" cy="4231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«Школа </a:t>
            </a:r>
            <a:r>
              <a:rPr lang="ru-RU" sz="23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Минпросвещения</a:t>
            </a:r>
            <a:r>
              <a:rPr lang="ru-RU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России»</a:t>
            </a:r>
            <a:endParaRPr lang="ru-RU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76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1104350341"/>
              </p:ext>
            </p:extLst>
          </p:nvPr>
        </p:nvGraphicFramePr>
        <p:xfrm>
          <a:off x="107504" y="843558"/>
          <a:ext cx="4896544" cy="4052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5292080" y="843558"/>
            <a:ext cx="3600400" cy="36004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Задачи на 2024-2025уч.г.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92080" y="1275606"/>
            <a:ext cx="3672408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rgbClr val="194B70"/>
                </a:solidFill>
              </a:rPr>
              <a:t>Провести анализ результатов самодиагностики образовательных организаций с целью выявления дефицитов (технических, кадровых, методических) и синхронизации совместной работы муниципального координатора и школьных команд</a:t>
            </a:r>
            <a:endParaRPr lang="ru-RU" sz="1100" b="1" dirty="0">
              <a:solidFill>
                <a:srgbClr val="194B7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292080" y="2283718"/>
            <a:ext cx="3672408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rgbClr val="194B70"/>
                </a:solidFill>
              </a:rPr>
              <a:t>Разработать муниципальную «дорожную карту» по сопровождению образовательных организаций в рамках реализации Проекта, программу адресной поддержки школ, вовлеченных в Проект, содержащую комплекс мер по обеспечению условий для участия образовательных организаций в Проекте</a:t>
            </a:r>
            <a:endParaRPr lang="ru-RU" sz="1100" b="1" dirty="0">
              <a:solidFill>
                <a:srgbClr val="194B7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292080" y="3363838"/>
            <a:ext cx="3672408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rgbClr val="194B70"/>
                </a:solidFill>
              </a:rPr>
              <a:t>Оказать содействие в выстраивании в рамках реализации Проекта сетевого взаимодействия организаций городского округа (организации дополнительного образования, библиотеки, музеи, средние профессиональные организации, местные профессиональные сообщества и т.д.)</a:t>
            </a:r>
            <a:endParaRPr lang="ru-RU" sz="1100" b="1" dirty="0">
              <a:solidFill>
                <a:srgbClr val="194B7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292080" y="4443958"/>
            <a:ext cx="3672408" cy="5966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6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100" b="1" dirty="0" smtClean="0">
                <a:solidFill>
                  <a:srgbClr val="194B70"/>
                </a:solidFill>
              </a:rPr>
              <a:t>Обеспечить информационную работу с родительской и иной общественностью, профессиональными педагогическими сообществами</a:t>
            </a:r>
            <a:endParaRPr lang="ru-RU" sz="1100" b="1" dirty="0">
              <a:solidFill>
                <a:srgbClr val="194B7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004048" y="1131590"/>
            <a:ext cx="0" cy="36004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004048" y="1707654"/>
            <a:ext cx="2880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004048" y="1131590"/>
            <a:ext cx="2880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004048" y="2859782"/>
            <a:ext cx="2880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004048" y="3939902"/>
            <a:ext cx="2880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004048" y="4731990"/>
            <a:ext cx="28803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70986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58175"/>
            <a:ext cx="6048672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Результаты ГИА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10805961"/>
              </p:ext>
            </p:extLst>
          </p:nvPr>
        </p:nvGraphicFramePr>
        <p:xfrm>
          <a:off x="144017" y="1253696"/>
          <a:ext cx="7236295" cy="3694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24328" y="3291830"/>
            <a:ext cx="1619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отличием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 человека (2023г. – 51 человек)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8796" y="827957"/>
            <a:ext cx="3233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7498" t="4345" r="7498" b="6549"/>
          <a:stretch>
            <a:fillRect/>
          </a:stretch>
        </p:blipFill>
        <p:spPr bwMode="auto">
          <a:xfrm>
            <a:off x="7668344" y="1275606"/>
            <a:ext cx="1224136" cy="171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8921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48578637"/>
              </p:ext>
            </p:extLst>
          </p:nvPr>
        </p:nvGraphicFramePr>
        <p:xfrm>
          <a:off x="251520" y="1257878"/>
          <a:ext cx="8640960" cy="3690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78500"/>
            <a:ext cx="6048672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Результаты ГИА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794045"/>
            <a:ext cx="310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Среднее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общее образование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600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12-1\Downloads\фото для фильма\АК2024-5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7" y="0"/>
            <a:ext cx="1835695" cy="771550"/>
          </a:xfrm>
          <a:prstGeom prst="rect">
            <a:avLst/>
          </a:prstGeom>
          <a:noFill/>
        </p:spPr>
      </p:pic>
      <p:pic>
        <p:nvPicPr>
          <p:cNvPr id="10" name="Picture 23" descr="Без%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51470"/>
            <a:ext cx="514904" cy="60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99542"/>
            <a:ext cx="9144000" cy="0"/>
          </a:xfrm>
          <a:prstGeom prst="line">
            <a:avLst/>
          </a:prstGeom>
          <a:ln w="38100">
            <a:solidFill>
              <a:srgbClr val="E1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6890414-6181-4605-95C3-8561AB5FFD67}"/>
              </a:ext>
            </a:extLst>
          </p:cNvPr>
          <p:cNvSpPr txBox="1"/>
          <p:nvPr/>
        </p:nvSpPr>
        <p:spPr>
          <a:xfrm>
            <a:off x="2051720" y="178500"/>
            <a:ext cx="6048672" cy="46935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Результаты ГИА 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20718696"/>
              </p:ext>
            </p:extLst>
          </p:nvPr>
        </p:nvGraphicFramePr>
        <p:xfrm>
          <a:off x="323528" y="1322790"/>
          <a:ext cx="8712969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23528" y="794045"/>
            <a:ext cx="310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Среднее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общее образование</a:t>
            </a: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7154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1974</Words>
  <Application>Microsoft Office PowerPoint</Application>
  <PresentationFormat>Экран (16:9)</PresentationFormat>
  <Paragraphs>274</Paragraphs>
  <Slides>44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О результатах 2023-2024 учебного года  и направлениях развития системы образования городского округа Первоуральск в 2024-2025 учебном году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О результатах 2023-2024 учебного года  и направлениях развития системы образования городского округа Первоуральск в 2024-2025 учебном году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112-1</dc:creator>
  <cp:lastModifiedBy>112-1</cp:lastModifiedBy>
  <cp:revision>204</cp:revision>
  <dcterms:created xsi:type="dcterms:W3CDTF">2024-08-14T10:50:27Z</dcterms:created>
  <dcterms:modified xsi:type="dcterms:W3CDTF">2024-08-30T10:53:02Z</dcterms:modified>
</cp:coreProperties>
</file>